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1" r:id="rId2"/>
    <p:sldId id="292" r:id="rId3"/>
    <p:sldId id="293" r:id="rId4"/>
    <p:sldId id="294" r:id="rId5"/>
    <p:sldId id="295" r:id="rId6"/>
    <p:sldId id="296" r:id="rId7"/>
    <p:sldId id="298" r:id="rId8"/>
    <p:sldId id="299" r:id="rId9"/>
    <p:sldId id="300" r:id="rId10"/>
    <p:sldId id="301" r:id="rId11"/>
    <p:sldId id="302" r:id="rId12"/>
    <p:sldId id="303" r:id="rId13"/>
    <p:sldId id="382" r:id="rId14"/>
    <p:sldId id="304" r:id="rId15"/>
    <p:sldId id="305" r:id="rId16"/>
    <p:sldId id="306" r:id="rId17"/>
    <p:sldId id="307" r:id="rId18"/>
    <p:sldId id="308" r:id="rId19"/>
    <p:sldId id="309" r:id="rId20"/>
    <p:sldId id="383" r:id="rId21"/>
    <p:sldId id="310" r:id="rId22"/>
    <p:sldId id="311" r:id="rId23"/>
    <p:sldId id="312" r:id="rId24"/>
    <p:sldId id="313" r:id="rId25"/>
    <p:sldId id="314" r:id="rId26"/>
    <p:sldId id="315" r:id="rId27"/>
    <p:sldId id="316" r:id="rId28"/>
    <p:sldId id="384"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85" r:id="rId45"/>
    <p:sldId id="386" r:id="rId46"/>
    <p:sldId id="387" r:id="rId47"/>
    <p:sldId id="388" r:id="rId48"/>
    <p:sldId id="389" r:id="rId49"/>
    <p:sldId id="334" r:id="rId50"/>
    <p:sldId id="335" r:id="rId51"/>
    <p:sldId id="336" r:id="rId52"/>
    <p:sldId id="337" r:id="rId53"/>
    <p:sldId id="338" r:id="rId54"/>
    <p:sldId id="339" r:id="rId55"/>
    <p:sldId id="340" r:id="rId56"/>
    <p:sldId id="341" r:id="rId57"/>
    <p:sldId id="342" r:id="rId58"/>
    <p:sldId id="343" r:id="rId59"/>
    <p:sldId id="344" r:id="rId60"/>
    <p:sldId id="345" r:id="rId61"/>
    <p:sldId id="346" r:id="rId62"/>
    <p:sldId id="347" r:id="rId63"/>
    <p:sldId id="348" r:id="rId64"/>
    <p:sldId id="349" r:id="rId65"/>
    <p:sldId id="350" r:id="rId66"/>
    <p:sldId id="351" r:id="rId67"/>
    <p:sldId id="352" r:id="rId68"/>
    <p:sldId id="353" r:id="rId69"/>
    <p:sldId id="397" r:id="rId70"/>
    <p:sldId id="354" r:id="rId71"/>
    <p:sldId id="396" r:id="rId72"/>
    <p:sldId id="398" r:id="rId73"/>
    <p:sldId id="356" r:id="rId74"/>
    <p:sldId id="358" r:id="rId75"/>
    <p:sldId id="360" r:id="rId76"/>
    <p:sldId id="361" r:id="rId77"/>
    <p:sldId id="362" r:id="rId78"/>
    <p:sldId id="364" r:id="rId79"/>
    <p:sldId id="365" r:id="rId80"/>
    <p:sldId id="390" r:id="rId81"/>
    <p:sldId id="391" r:id="rId82"/>
    <p:sldId id="392" r:id="rId83"/>
    <p:sldId id="393" r:id="rId84"/>
    <p:sldId id="366" r:id="rId85"/>
    <p:sldId id="367" r:id="rId86"/>
    <p:sldId id="368" r:id="rId87"/>
    <p:sldId id="369" r:id="rId88"/>
    <p:sldId id="370" r:id="rId89"/>
    <p:sldId id="372" r:id="rId90"/>
    <p:sldId id="377" r:id="rId91"/>
    <p:sldId id="394" r:id="rId92"/>
    <p:sldId id="375" r:id="rId93"/>
    <p:sldId id="379" r:id="rId94"/>
    <p:sldId id="380" r:id="rId95"/>
    <p:sldId id="381" r:id="rId96"/>
    <p:sldId id="395" r:id="rId97"/>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102B"/>
    <a:srgbClr val="2D0D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294" y="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EA47B44-6E62-4A49-89AA-3270882D2AA3}" type="datetimeFigureOut">
              <a:rPr lang="ru-RU" smtClean="0"/>
              <a:pPr/>
              <a:t>14.01.2019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705368-B0D2-4078-BBCB-CD996652856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A47B44-6E62-4A49-89AA-3270882D2AA3}" type="datetimeFigureOut">
              <a:rPr lang="ru-RU" smtClean="0"/>
              <a:pPr/>
              <a:t>14.01.2019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705368-B0D2-4078-BBCB-CD996652856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3.TI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4.tif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5.tif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tif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3.tif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4.tif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5.tif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428868"/>
            <a:ext cx="7772400" cy="1470025"/>
          </a:xfrm>
        </p:spPr>
        <p:txBody>
          <a:bodyPr>
            <a:normAutofit fontScale="90000"/>
          </a:bodyPr>
          <a:lstStyle/>
          <a:p>
            <a:r>
              <a:rPr lang="ru-RU" sz="6600" b="1" dirty="0">
                <a:solidFill>
                  <a:schemeClr val="bg2">
                    <a:lumMod val="50000"/>
                  </a:schemeClr>
                </a:solidFill>
              </a:rPr>
              <a:t>Азбука юного пианиста</a:t>
            </a:r>
            <a:br>
              <a:rPr lang="ru-RU" sz="6600" b="1" dirty="0">
                <a:solidFill>
                  <a:schemeClr val="bg2">
                    <a:lumMod val="50000"/>
                  </a:schemeClr>
                </a:solidFill>
              </a:rPr>
            </a:br>
            <a:br>
              <a:rPr lang="ru-RU" sz="6600" dirty="0">
                <a:solidFill>
                  <a:schemeClr val="bg2">
                    <a:lumMod val="50000"/>
                  </a:schemeClr>
                </a:solidFill>
              </a:rPr>
            </a:br>
            <a:r>
              <a:rPr lang="ru-RU" sz="4000" b="1" dirty="0">
                <a:solidFill>
                  <a:schemeClr val="bg2">
                    <a:lumMod val="50000"/>
                  </a:schemeClr>
                </a:solidFill>
              </a:rPr>
              <a:t>Самоучитель игры на фортепиано для самых маленьких</a:t>
            </a:r>
            <a:br>
              <a:rPr lang="ru-RU" sz="4000" b="1" dirty="0">
                <a:solidFill>
                  <a:schemeClr val="bg2">
                    <a:lumMod val="50000"/>
                  </a:schemeClr>
                </a:solidFill>
              </a:rPr>
            </a:br>
            <a:endParaRPr lang="ru-RU" sz="4000" dirty="0">
              <a:solidFill>
                <a:schemeClr val="bg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88640"/>
            <a:ext cx="8229600" cy="85998"/>
          </a:xfrm>
        </p:spPr>
        <p:txBody>
          <a:bodyPr>
            <a:normAutofit fontScale="90000"/>
          </a:bodyPr>
          <a:lstStyle/>
          <a:p>
            <a:endParaRPr lang="ru-RU" dirty="0"/>
          </a:p>
        </p:txBody>
      </p:sp>
      <p:sp>
        <p:nvSpPr>
          <p:cNvPr id="3" name="Содержимое 2"/>
          <p:cNvSpPr>
            <a:spLocks noGrp="1"/>
          </p:cNvSpPr>
          <p:nvPr>
            <p:ph idx="1"/>
          </p:nvPr>
        </p:nvSpPr>
        <p:spPr>
          <a:xfrm>
            <a:off x="437009" y="404664"/>
            <a:ext cx="8229600" cy="5530626"/>
          </a:xfrm>
        </p:spPr>
        <p:txBody>
          <a:bodyPr>
            <a:normAutofit fontScale="92500" lnSpcReduction="10000"/>
          </a:bodyPr>
          <a:lstStyle/>
          <a:p>
            <a:r>
              <a:rPr lang="ru-RU" sz="3000" dirty="0">
                <a:solidFill>
                  <a:srgbClr val="2D0D24"/>
                </a:solidFill>
              </a:rPr>
              <a:t>Чем бы вы ни планировали заниматься в области музыки, вам необходим, по крайней мере, базовый курс игры на фортепиано. В музыкальных школах, колледжах и ВУЗах для этого существует дисциплина "фортепиано".</a:t>
            </a:r>
          </a:p>
          <a:p>
            <a:r>
              <a:rPr lang="ru-RU" sz="3000" dirty="0">
                <a:solidFill>
                  <a:srgbClr val="2D0D24"/>
                </a:solidFill>
              </a:rPr>
              <a:t>Независимые исследования определили более высокие показатели обучаемости в школе у детей, занимающихся фортепиано. Это относится к дисциплинированности, координации движения, навыкам поведения в обществе, изучению нового языка; большую роль играет и </a:t>
            </a:r>
          </a:p>
          <a:p>
            <a:pPr marL="0" indent="0">
              <a:buNone/>
            </a:pPr>
            <a:r>
              <a:rPr lang="ru-RU" sz="3000" dirty="0">
                <a:solidFill>
                  <a:srgbClr val="2D0D24"/>
                </a:solidFill>
              </a:rPr>
              <a:t>    удовольствие, получаемое в процессе</a:t>
            </a:r>
          </a:p>
          <a:p>
            <a:pPr marL="0" indent="0">
              <a:buNone/>
            </a:pPr>
            <a:r>
              <a:rPr lang="ru-RU" sz="3000" dirty="0">
                <a:solidFill>
                  <a:srgbClr val="2D0D24"/>
                </a:solidFill>
              </a:rPr>
              <a:t>    создания музыки.</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7"/>
            <a:ext cx="8229600" cy="457199"/>
          </a:xfrm>
        </p:spPr>
        <p:txBody>
          <a:bodyPr>
            <a:noAutofit/>
          </a:bodyPr>
          <a:lstStyle/>
          <a:p>
            <a:r>
              <a:rPr lang="ru-RU" sz="3800" dirty="0">
                <a:solidFill>
                  <a:schemeClr val="bg2">
                    <a:lumMod val="50000"/>
                  </a:schemeClr>
                </a:solidFill>
              </a:rPr>
              <a:t>Знакомство с инструментом</a:t>
            </a:r>
          </a:p>
        </p:txBody>
      </p:sp>
      <p:sp>
        <p:nvSpPr>
          <p:cNvPr id="3" name="Содержимое 2"/>
          <p:cNvSpPr>
            <a:spLocks noGrp="1"/>
          </p:cNvSpPr>
          <p:nvPr>
            <p:ph idx="1"/>
          </p:nvPr>
        </p:nvSpPr>
        <p:spPr>
          <a:xfrm>
            <a:off x="457200" y="764704"/>
            <a:ext cx="8229600" cy="5361459"/>
          </a:xfrm>
        </p:spPr>
        <p:txBody>
          <a:bodyPr>
            <a:normAutofit fontScale="92500" lnSpcReduction="10000"/>
          </a:bodyPr>
          <a:lstStyle/>
          <a:p>
            <a:pPr marL="0" indent="0">
              <a:buNone/>
            </a:pPr>
            <a:r>
              <a:rPr lang="ru-RU" sz="3000" dirty="0">
                <a:solidFill>
                  <a:srgbClr val="2D0D24"/>
                </a:solidFill>
              </a:rPr>
              <a:t>    Итак, открываем крышку. Посмотри, вот эти белые и черные гладкие реечки называются клавишами. Если мы нажмем на любую из них раздастся красивый насыщенный звук. Как же получается звук? Чтобы разгадать эту тайну, давай заглянем внутрь инструмента. Видишь, вертикально расположены струны. На против каждой из них – деревянный молоточек. Когда мы нажимаем на клавишу, молоточек отскакивает со своего места и ударяет по струне. Одновременно с этим, от струны отходит мягкая «подушечка» - демпфер – глушитель.</a:t>
            </a:r>
          </a:p>
          <a:p>
            <a:pPr marL="0" indent="0">
              <a:buNone/>
            </a:pPr>
            <a:r>
              <a:rPr lang="ru-RU" sz="3000" dirty="0">
                <a:solidFill>
                  <a:srgbClr val="2D0D24"/>
                </a:solidFill>
              </a:rPr>
              <a:t> Это позволяет струне вибрировать, </a:t>
            </a:r>
          </a:p>
          <a:p>
            <a:pPr marL="0" indent="0">
              <a:buNone/>
            </a:pPr>
            <a:r>
              <a:rPr lang="ru-RU" sz="3000" dirty="0">
                <a:solidFill>
                  <a:srgbClr val="2D0D24"/>
                </a:solidFill>
              </a:rPr>
              <a:t>излучая звуковые волны.</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228919"/>
            <a:ext cx="8229600" cy="45719"/>
          </a:xfrm>
        </p:spPr>
        <p:txBody>
          <a:bodyPr>
            <a:normAutofit fontScale="90000"/>
          </a:bodyPr>
          <a:lstStyle/>
          <a:p>
            <a:endParaRPr lang="ru-RU" dirty="0"/>
          </a:p>
        </p:txBody>
      </p:sp>
      <p:sp>
        <p:nvSpPr>
          <p:cNvPr id="3" name="Содержимое 2"/>
          <p:cNvSpPr>
            <a:spLocks noGrp="1"/>
          </p:cNvSpPr>
          <p:nvPr>
            <p:ph idx="1"/>
          </p:nvPr>
        </p:nvSpPr>
        <p:spPr>
          <a:xfrm>
            <a:off x="457200" y="548680"/>
            <a:ext cx="8229600" cy="5577483"/>
          </a:xfrm>
        </p:spPr>
        <p:txBody>
          <a:bodyPr>
            <a:normAutofit fontScale="85000" lnSpcReduction="20000"/>
          </a:bodyPr>
          <a:lstStyle/>
          <a:p>
            <a:pPr marL="0" indent="0">
              <a:buNone/>
            </a:pPr>
            <a:r>
              <a:rPr lang="ru-RU" sz="3300" dirty="0">
                <a:solidFill>
                  <a:srgbClr val="2D0D24"/>
                </a:solidFill>
              </a:rPr>
              <a:t>Клавиш на фортепиано очень много. И у каждой из них свой звук, обладающий определенной краской звучания. Одни из них «поют» тоненькими голосами, мы называем их высокими звуками. Другие «поют» бархатным голосом, это низкие звуки. Проиграй все клавиши от крайней слева до крайней справа… А теперь скажи, где расположены самые низкие и самые высокие звуки? Конечно же, с левой стороны – низкие (поэтому мы говорим, что это «низ» клавиатуры инструмента), а с правой стороны – высокие (это «верх»).</a:t>
            </a:r>
          </a:p>
          <a:p>
            <a:pPr marL="0" indent="0">
              <a:buNone/>
            </a:pPr>
            <a:r>
              <a:rPr lang="ru-RU" sz="3300" dirty="0">
                <a:solidFill>
                  <a:srgbClr val="2D0D24"/>
                </a:solidFill>
              </a:rPr>
              <a:t>     А теперь давай… поиграем! Представь,</a:t>
            </a:r>
          </a:p>
          <a:p>
            <a:pPr marL="0" indent="0">
              <a:buNone/>
            </a:pPr>
            <a:r>
              <a:rPr lang="ru-RU" sz="3300" dirty="0">
                <a:solidFill>
                  <a:srgbClr val="2D0D24"/>
                </a:solidFill>
              </a:rPr>
              <a:t>     что звуками разговаривают разные </a:t>
            </a:r>
          </a:p>
          <a:p>
            <a:pPr marL="0" indent="0">
              <a:buNone/>
            </a:pPr>
            <a:r>
              <a:rPr lang="ru-RU" sz="3300" dirty="0">
                <a:solidFill>
                  <a:srgbClr val="2D0D24"/>
                </a:solidFill>
              </a:rPr>
              <a:t>     животные…</a:t>
            </a:r>
          </a:p>
          <a:p>
            <a:endParaRPr lang="ru-RU" dirty="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99392"/>
            <a:ext cx="8229600" cy="282591"/>
          </a:xfrm>
        </p:spPr>
        <p:txBody>
          <a:bodyPr>
            <a:normAutofit fontScale="90000"/>
          </a:bodyPr>
          <a:lstStyle/>
          <a:p>
            <a:endParaRPr lang="ru-RU" dirty="0"/>
          </a:p>
        </p:txBody>
      </p:sp>
      <p:sp>
        <p:nvSpPr>
          <p:cNvPr id="3" name="Содержимое 2"/>
          <p:cNvSpPr>
            <a:spLocks noGrp="1"/>
          </p:cNvSpPr>
          <p:nvPr>
            <p:ph idx="1"/>
          </p:nvPr>
        </p:nvSpPr>
        <p:spPr>
          <a:xfrm>
            <a:off x="457200" y="548680"/>
            <a:ext cx="8229600" cy="5577483"/>
          </a:xfrm>
        </p:spPr>
        <p:txBody>
          <a:bodyPr>
            <a:normAutofit/>
          </a:bodyPr>
          <a:lstStyle/>
          <a:p>
            <a:endParaRPr lang="ru-RU" dirty="0"/>
          </a:p>
          <a:p>
            <a:endParaRPr lang="ru-RU" dirty="0"/>
          </a:p>
        </p:txBody>
      </p:sp>
      <p:sp>
        <p:nvSpPr>
          <p:cNvPr id="4" name="Прямоугольник 3">
            <a:extLst>
              <a:ext uri="{FF2B5EF4-FFF2-40B4-BE49-F238E27FC236}">
                <a16:creationId xmlns:a16="http://schemas.microsoft.com/office/drawing/2014/main" id="{134BEC34-4276-4B6A-A18A-BAA93C441778}"/>
              </a:ext>
            </a:extLst>
          </p:cNvPr>
          <p:cNvSpPr/>
          <p:nvPr/>
        </p:nvSpPr>
        <p:spPr>
          <a:xfrm>
            <a:off x="1187624" y="1051598"/>
            <a:ext cx="5670376" cy="3539430"/>
          </a:xfrm>
          <a:prstGeom prst="rect">
            <a:avLst/>
          </a:prstGeom>
        </p:spPr>
        <p:txBody>
          <a:bodyPr wrap="square">
            <a:spAutoFit/>
          </a:bodyPr>
          <a:lstStyle/>
          <a:p>
            <a:r>
              <a:rPr lang="ru-RU" sz="2800" dirty="0">
                <a:solidFill>
                  <a:schemeClr val="bg2">
                    <a:lumMod val="50000"/>
                  </a:schemeClr>
                </a:solidFill>
              </a:rPr>
              <a:t>Послушай как звучат ноты и определи на голос каких животных они похожи.</a:t>
            </a:r>
          </a:p>
          <a:p>
            <a:endParaRPr lang="ru-RU" sz="2800" dirty="0">
              <a:solidFill>
                <a:schemeClr val="bg2">
                  <a:lumMod val="50000"/>
                </a:schemeClr>
              </a:solidFill>
            </a:endParaRPr>
          </a:p>
          <a:p>
            <a:r>
              <a:rPr lang="ru-RU" sz="2800" dirty="0">
                <a:solidFill>
                  <a:schemeClr val="bg2">
                    <a:lumMod val="50000"/>
                  </a:schemeClr>
                </a:solidFill>
              </a:rPr>
              <a:t>Аудиозапись «Птички»…………</a:t>
            </a:r>
          </a:p>
          <a:p>
            <a:r>
              <a:rPr lang="ru-RU" sz="2800" dirty="0">
                <a:solidFill>
                  <a:schemeClr val="bg2">
                    <a:lumMod val="50000"/>
                  </a:schemeClr>
                </a:solidFill>
              </a:rPr>
              <a:t>Аудиозапись «Зайчик»…………</a:t>
            </a:r>
          </a:p>
          <a:p>
            <a:r>
              <a:rPr lang="ru-RU" sz="2800" dirty="0">
                <a:solidFill>
                  <a:schemeClr val="bg2">
                    <a:lumMod val="50000"/>
                  </a:schemeClr>
                </a:solidFill>
              </a:rPr>
              <a:t>Аудиозапись «Волк»…………….</a:t>
            </a:r>
          </a:p>
          <a:p>
            <a:r>
              <a:rPr lang="ru-RU" sz="2800" dirty="0">
                <a:solidFill>
                  <a:schemeClr val="bg2">
                    <a:lumMod val="50000"/>
                  </a:schemeClr>
                </a:solidFill>
              </a:rPr>
              <a:t>Аудиозапись «Медведь»……..</a:t>
            </a:r>
          </a:p>
        </p:txBody>
      </p:sp>
    </p:spTree>
    <p:extLst>
      <p:ext uri="{BB962C8B-B14F-4D97-AF65-F5344CB8AC3E}">
        <p14:creationId xmlns:p14="http://schemas.microsoft.com/office/powerpoint/2010/main" val="3453821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0"/>
            <a:ext cx="8229600" cy="274638"/>
          </a:xfrm>
        </p:spPr>
        <p:txBody>
          <a:bodyPr>
            <a:normAutofit fontScale="90000"/>
          </a:bodyPr>
          <a:lstStyle/>
          <a:p>
            <a:endParaRPr lang="ru-RU" dirty="0"/>
          </a:p>
        </p:txBody>
      </p:sp>
      <p:sp>
        <p:nvSpPr>
          <p:cNvPr id="3" name="Содержимое 2"/>
          <p:cNvSpPr>
            <a:spLocks noGrp="1"/>
          </p:cNvSpPr>
          <p:nvPr>
            <p:ph idx="1"/>
          </p:nvPr>
        </p:nvSpPr>
        <p:spPr>
          <a:xfrm>
            <a:off x="755576" y="980728"/>
            <a:ext cx="8229600" cy="4525963"/>
          </a:xfrm>
        </p:spPr>
        <p:txBody>
          <a:bodyPr>
            <a:normAutofit fontScale="92500" lnSpcReduction="10000"/>
          </a:bodyPr>
          <a:lstStyle/>
          <a:p>
            <a:pPr marL="0" indent="0">
              <a:buNone/>
            </a:pPr>
            <a:r>
              <a:rPr lang="ru-RU" b="1" u="sng" dirty="0">
                <a:solidFill>
                  <a:srgbClr val="36102B"/>
                </a:solidFill>
              </a:rPr>
              <a:t>Название клавиш.</a:t>
            </a:r>
            <a:endParaRPr lang="ru-RU" dirty="0">
              <a:solidFill>
                <a:srgbClr val="36102B"/>
              </a:solidFill>
            </a:endParaRPr>
          </a:p>
          <a:p>
            <a:pPr marL="0" indent="0">
              <a:buNone/>
            </a:pPr>
            <a:r>
              <a:rPr lang="ru-RU" dirty="0">
                <a:solidFill>
                  <a:srgbClr val="36102B"/>
                </a:solidFill>
              </a:rPr>
              <a:t>Каждая клавиша и её звук имеют своё название. Всего их семь: «ДО», «РЕ», «МИ», «ФА», «СОЛЬ», «ЛЯ», «СИ».</a:t>
            </a:r>
          </a:p>
          <a:p>
            <a:pPr marL="0" indent="0">
              <a:buNone/>
            </a:pPr>
            <a:endParaRPr lang="ru-RU" dirty="0">
              <a:solidFill>
                <a:srgbClr val="36102B"/>
              </a:solidFill>
            </a:endParaRPr>
          </a:p>
          <a:p>
            <a:pPr marL="0" indent="0">
              <a:buNone/>
            </a:pPr>
            <a:endParaRPr lang="ru-RU" dirty="0">
              <a:solidFill>
                <a:srgbClr val="36102B"/>
              </a:solidFill>
            </a:endParaRPr>
          </a:p>
          <a:p>
            <a:pPr marL="0" indent="0">
              <a:buNone/>
            </a:pPr>
            <a:endParaRPr lang="ru-RU" dirty="0">
              <a:solidFill>
                <a:srgbClr val="36102B"/>
              </a:solidFill>
            </a:endParaRPr>
          </a:p>
          <a:p>
            <a:pPr marL="0" indent="0">
              <a:buNone/>
            </a:pPr>
            <a:endParaRPr lang="ru-RU" dirty="0">
              <a:solidFill>
                <a:srgbClr val="36102B"/>
              </a:solidFill>
            </a:endParaRPr>
          </a:p>
          <a:p>
            <a:pPr marL="0" indent="0">
              <a:buNone/>
            </a:pPr>
            <a:r>
              <a:rPr lang="ru-RU" dirty="0">
                <a:solidFill>
                  <a:srgbClr val="36102B"/>
                </a:solidFill>
              </a:rPr>
              <a:t>Сыграем их на инструменте…</a:t>
            </a:r>
          </a:p>
          <a:p>
            <a:pPr marL="0" indent="0">
              <a:buNone/>
            </a:pPr>
            <a:endParaRPr lang="ru-RU" dirty="0">
              <a:solidFill>
                <a:srgbClr val="36102B"/>
              </a:solidFill>
            </a:endParaRPr>
          </a:p>
          <a:p>
            <a:endParaRPr lang="ru-RU" dirty="0"/>
          </a:p>
        </p:txBody>
      </p:sp>
      <p:pic>
        <p:nvPicPr>
          <p:cNvPr id="5" name="Рисунок 4">
            <a:extLst>
              <a:ext uri="{FF2B5EF4-FFF2-40B4-BE49-F238E27FC236}">
                <a16:creationId xmlns:a16="http://schemas.microsoft.com/office/drawing/2014/main" id="{E03698D2-7C59-4F78-9379-95DAE89B70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3068960"/>
            <a:ext cx="3595850" cy="172819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44625"/>
            <a:ext cx="8229600" cy="230014"/>
          </a:xfrm>
        </p:spPr>
        <p:txBody>
          <a:bodyPr>
            <a:normAutofit fontScale="90000"/>
          </a:bodyPr>
          <a:lstStyle/>
          <a:p>
            <a:endParaRPr lang="ru-RU" dirty="0"/>
          </a:p>
        </p:txBody>
      </p:sp>
      <p:sp>
        <p:nvSpPr>
          <p:cNvPr id="3" name="Содержимое 2"/>
          <p:cNvSpPr>
            <a:spLocks noGrp="1"/>
          </p:cNvSpPr>
          <p:nvPr>
            <p:ph idx="1"/>
          </p:nvPr>
        </p:nvSpPr>
        <p:spPr>
          <a:xfrm>
            <a:off x="457200" y="731838"/>
            <a:ext cx="8229600" cy="5394326"/>
          </a:xfrm>
        </p:spPr>
        <p:txBody>
          <a:bodyPr>
            <a:normAutofit fontScale="92500" lnSpcReduction="10000"/>
          </a:bodyPr>
          <a:lstStyle/>
          <a:p>
            <a:pPr marL="0" indent="0">
              <a:buNone/>
            </a:pPr>
            <a:r>
              <a:rPr lang="ru-RU" sz="3000" dirty="0">
                <a:solidFill>
                  <a:srgbClr val="36102B"/>
                </a:solidFill>
              </a:rPr>
              <a:t>Видишь, даже на иллюстрации (картинке) названия нот уже закончились, а клавиши еще остались. А ведь на фортепиано клавиш намного больше! Что же делать? Оказывается, всё очень просто. Дальше эти названия просто повторяются! Снова, по-порядку: «ДО», «РЕ», «МИ», «ФА», «СОЛЬ», «ЛЯ», «СИ», «ДО», «РЕ», «МИ», «ФА» и так далее.</a:t>
            </a:r>
          </a:p>
          <a:p>
            <a:pPr marL="0" indent="0">
              <a:buNone/>
            </a:pPr>
            <a:r>
              <a:rPr lang="ru-RU" sz="3000" dirty="0">
                <a:solidFill>
                  <a:srgbClr val="36102B"/>
                </a:solidFill>
              </a:rPr>
              <a:t>Названия нот нужно знать очень хорошо и уметь называть их быстро от «До» </a:t>
            </a:r>
            <a:r>
              <a:rPr lang="ru-RU" sz="3000" dirty="0" err="1">
                <a:solidFill>
                  <a:srgbClr val="36102B"/>
                </a:solidFill>
              </a:rPr>
              <a:t>до</a:t>
            </a:r>
            <a:r>
              <a:rPr lang="ru-RU" sz="3000" dirty="0">
                <a:solidFill>
                  <a:srgbClr val="36102B"/>
                </a:solidFill>
              </a:rPr>
              <a:t> «Си» и в обратном порядке. А чтобы учить было интереснее</a:t>
            </a:r>
          </a:p>
          <a:p>
            <a:pPr marL="0" indent="0">
              <a:buNone/>
            </a:pPr>
            <a:r>
              <a:rPr lang="ru-RU" sz="3000" dirty="0">
                <a:solidFill>
                  <a:srgbClr val="36102B"/>
                </a:solidFill>
              </a:rPr>
              <a:t> и легче, выучи песенку </a:t>
            </a:r>
          </a:p>
          <a:p>
            <a:pPr marL="0" indent="0">
              <a:buNone/>
            </a:pPr>
            <a:r>
              <a:rPr lang="ru-RU" sz="3000" b="1" dirty="0">
                <a:solidFill>
                  <a:srgbClr val="36102B"/>
                </a:solidFill>
              </a:rPr>
              <a:t>    «Зайка»:</a:t>
            </a:r>
            <a:endParaRPr lang="ru-RU" sz="3000" dirty="0">
              <a:solidFill>
                <a:srgbClr val="36102B"/>
              </a:solidFill>
            </a:endParaRP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42910" y="642918"/>
            <a:ext cx="8001056" cy="557216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57199"/>
          </a:xfrm>
        </p:spPr>
        <p:txBody>
          <a:bodyPr>
            <a:normAutofit fontScale="90000"/>
          </a:bodyPr>
          <a:lstStyle/>
          <a:p>
            <a:endParaRPr lang="ru-RU" dirty="0"/>
          </a:p>
        </p:txBody>
      </p:sp>
      <p:sp>
        <p:nvSpPr>
          <p:cNvPr id="3" name="Содержимое 2"/>
          <p:cNvSpPr>
            <a:spLocks noGrp="1"/>
          </p:cNvSpPr>
          <p:nvPr>
            <p:ph idx="1"/>
          </p:nvPr>
        </p:nvSpPr>
        <p:spPr>
          <a:xfrm>
            <a:off x="611560" y="1196752"/>
            <a:ext cx="8075240" cy="4929411"/>
          </a:xfrm>
        </p:spPr>
        <p:txBody>
          <a:bodyPr/>
          <a:lstStyle/>
          <a:p>
            <a:pPr marL="0" indent="0">
              <a:buNone/>
            </a:pPr>
            <a:r>
              <a:rPr lang="ru-RU" dirty="0">
                <a:solidFill>
                  <a:srgbClr val="36102B"/>
                </a:solidFill>
              </a:rPr>
              <a:t>А теперь проверь свою память. Закрываем крышку инструмента….</a:t>
            </a:r>
          </a:p>
          <a:p>
            <a:endParaRPr lang="ru-RU" dirty="0"/>
          </a:p>
        </p:txBody>
      </p:sp>
      <p:pic>
        <p:nvPicPr>
          <p:cNvPr id="5" name="Рисунок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5918" y="2643182"/>
            <a:ext cx="5686425" cy="37814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417638"/>
            <a:ext cx="8229600" cy="4708525"/>
          </a:xfrm>
        </p:spPr>
        <p:txBody>
          <a:bodyPr/>
          <a:lstStyle/>
          <a:p>
            <a:pPr marL="0" indent="0">
              <a:buNone/>
            </a:pPr>
            <a:r>
              <a:rPr lang="ru-RU" dirty="0"/>
              <a:t>   </a:t>
            </a:r>
            <a:r>
              <a:rPr lang="ru-RU" dirty="0">
                <a:solidFill>
                  <a:srgbClr val="36102B"/>
                </a:solidFill>
              </a:rPr>
              <a:t>А теперь открываем вновь…</a:t>
            </a: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3042" y="2714620"/>
            <a:ext cx="5686425" cy="3781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endParaRPr lang="ru-RU" dirty="0"/>
          </a:p>
        </p:txBody>
      </p:sp>
      <p:sp>
        <p:nvSpPr>
          <p:cNvPr id="3" name="Содержимое 2"/>
          <p:cNvSpPr>
            <a:spLocks noGrp="1"/>
          </p:cNvSpPr>
          <p:nvPr>
            <p:ph idx="1"/>
          </p:nvPr>
        </p:nvSpPr>
        <p:spPr>
          <a:xfrm>
            <a:off x="683568" y="1124744"/>
            <a:ext cx="8003232" cy="5001419"/>
          </a:xfrm>
        </p:spPr>
        <p:txBody>
          <a:bodyPr>
            <a:normAutofit/>
          </a:bodyPr>
          <a:lstStyle/>
          <a:p>
            <a:pPr marL="0" indent="0">
              <a:buNone/>
            </a:pPr>
            <a:r>
              <a:rPr lang="ru-RU" sz="2800" dirty="0">
                <a:solidFill>
                  <a:schemeClr val="bg2">
                    <a:lumMod val="50000"/>
                  </a:schemeClr>
                </a:solidFill>
              </a:rPr>
              <a:t>Попробуй найти клавишу «ДО». Получилось?</a:t>
            </a:r>
          </a:p>
          <a:p>
            <a:pPr marL="0" indent="0">
              <a:buNone/>
            </a:pPr>
            <a:r>
              <a:rPr lang="ru-RU" sz="2800" dirty="0">
                <a:solidFill>
                  <a:schemeClr val="bg2">
                    <a:lumMod val="50000"/>
                  </a:schemeClr>
                </a:solidFill>
              </a:rPr>
              <a:t>Если нет – не расстраивайся. Все клавиши белые, и в них легко запутаться. Чтобы запомнить их расположение быстрее – обрати внимание на чёрные клавиши. Видишь как они расположены? Две – три, две- три… Или так: «окошечко» - «балкончик», «окошечко» - </a:t>
            </a:r>
          </a:p>
          <a:p>
            <a:pPr marL="0" indent="0">
              <a:buNone/>
            </a:pPr>
            <a:r>
              <a:rPr lang="ru-RU" sz="2800" dirty="0">
                <a:solidFill>
                  <a:schemeClr val="bg2">
                    <a:lumMod val="50000"/>
                  </a:schemeClr>
                </a:solidFill>
              </a:rPr>
              <a:t>«балкончик» и так далее.</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74638"/>
            <a:ext cx="8229600" cy="5851525"/>
          </a:xfrm>
        </p:spPr>
        <p:txBody>
          <a:bodyPr>
            <a:normAutofit fontScale="85000" lnSpcReduction="20000"/>
          </a:bodyPr>
          <a:lstStyle/>
          <a:p>
            <a:pPr algn="ctr">
              <a:buNone/>
            </a:pPr>
            <a:r>
              <a:rPr lang="ru-RU" sz="3300" dirty="0">
                <a:solidFill>
                  <a:schemeClr val="bg2">
                    <a:lumMod val="50000"/>
                  </a:schemeClr>
                </a:solidFill>
              </a:rPr>
              <a:t>Здравствуй, дорогой друг!</a:t>
            </a:r>
          </a:p>
          <a:p>
            <a:pPr marL="0" indent="0">
              <a:buNone/>
            </a:pPr>
            <a:r>
              <a:rPr lang="ru-RU" sz="3300" dirty="0">
                <a:solidFill>
                  <a:schemeClr val="bg2">
                    <a:lumMod val="50000"/>
                  </a:schemeClr>
                </a:solidFill>
              </a:rPr>
              <a:t>Раз ты держишь в руках эту книгу, значит ты поступил в музыкальную школу по классу фортепиано. И с этого момента ты можешь с гордостью называть себя юным музыкантом и пианистом.</a:t>
            </a:r>
          </a:p>
          <a:p>
            <a:pPr marL="0" indent="0">
              <a:buNone/>
            </a:pPr>
            <a:r>
              <a:rPr lang="ru-RU" sz="3300" dirty="0">
                <a:solidFill>
                  <a:schemeClr val="bg2">
                    <a:lumMod val="50000"/>
                  </a:schemeClr>
                </a:solidFill>
              </a:rPr>
              <a:t>Для начала давай познакомимся с нашим инструментом. Может быть ты уже знаешь, как он называется? Проверь себя. Фортепиано (или пианино) инструмент относительно молодой. Его название состоит из двух слов итальянского происхождения. «Форте» - «громко», </a:t>
            </a:r>
          </a:p>
          <a:p>
            <a:pPr marL="0" indent="0">
              <a:buNone/>
            </a:pPr>
            <a:r>
              <a:rPr lang="ru-RU" sz="3300" dirty="0">
                <a:solidFill>
                  <a:schemeClr val="bg2">
                    <a:lumMod val="50000"/>
                  </a:schemeClr>
                </a:solidFill>
              </a:rPr>
              <a:t>«пиано» - «тихо», «громко- тихо». Да, да!</a:t>
            </a:r>
          </a:p>
          <a:p>
            <a:pPr marL="0" indent="0">
              <a:buNone/>
            </a:pPr>
            <a:r>
              <a:rPr lang="ru-RU" sz="3300" dirty="0">
                <a:solidFill>
                  <a:schemeClr val="bg2">
                    <a:lumMod val="50000"/>
                  </a:schemeClr>
                </a:solidFill>
              </a:rPr>
              <a:t> Именно так его название переводится</a:t>
            </a:r>
          </a:p>
          <a:p>
            <a:pPr marL="0" indent="0">
              <a:buNone/>
            </a:pPr>
            <a:r>
              <a:rPr lang="ru-RU" sz="3300" dirty="0">
                <a:solidFill>
                  <a:schemeClr val="bg2">
                    <a:lumMod val="50000"/>
                  </a:schemeClr>
                </a:solidFill>
              </a:rPr>
              <a:t> на русский язык!</a:t>
            </a:r>
          </a:p>
          <a:p>
            <a:pPr algn="ctr">
              <a:buNone/>
            </a:pP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37C32A-6964-4280-8781-CAD13CAE0E4D}"/>
              </a:ext>
            </a:extLst>
          </p:cNvPr>
          <p:cNvSpPr>
            <a:spLocks noGrp="1"/>
          </p:cNvSpPr>
          <p:nvPr>
            <p:ph type="title"/>
          </p:nvPr>
        </p:nvSpPr>
        <p:spPr/>
        <p:txBody>
          <a:bodyPr/>
          <a:lstStyle/>
          <a:p>
            <a:endParaRPr lang="ru-RU" dirty="0"/>
          </a:p>
        </p:txBody>
      </p:sp>
      <p:pic>
        <p:nvPicPr>
          <p:cNvPr id="4" name="Объект 3">
            <a:extLst>
              <a:ext uri="{FF2B5EF4-FFF2-40B4-BE49-F238E27FC236}">
                <a16:creationId xmlns:a16="http://schemas.microsoft.com/office/drawing/2014/main" id="{AFAC203C-7881-47CB-AB2A-CCCC5FD5DEBA}"/>
              </a:ext>
            </a:extLst>
          </p:cNvPr>
          <p:cNvPicPr>
            <a:picLocks noGrp="1" noChangeAspect="1"/>
          </p:cNvPicPr>
          <p:nvPr>
            <p:ph idx="1"/>
          </p:nvPr>
        </p:nvPicPr>
        <p:blipFill>
          <a:blip r:embed="rId2"/>
          <a:stretch>
            <a:fillRect/>
          </a:stretch>
        </p:blipFill>
        <p:spPr>
          <a:xfrm>
            <a:off x="1403648" y="2350304"/>
            <a:ext cx="5084505" cy="3011685"/>
          </a:xfrm>
          <a:prstGeom prst="rect">
            <a:avLst/>
          </a:prstGeom>
        </p:spPr>
      </p:pic>
      <p:pic>
        <p:nvPicPr>
          <p:cNvPr id="5" name="Рисунок 4">
            <a:extLst>
              <a:ext uri="{FF2B5EF4-FFF2-40B4-BE49-F238E27FC236}">
                <a16:creationId xmlns:a16="http://schemas.microsoft.com/office/drawing/2014/main" id="{F0DA2F28-55C9-4FF3-9F15-B84446E18DD7}"/>
              </a:ext>
            </a:extLst>
          </p:cNvPr>
          <p:cNvPicPr>
            <a:picLocks noChangeAspect="1"/>
          </p:cNvPicPr>
          <p:nvPr/>
        </p:nvPicPr>
        <p:blipFill>
          <a:blip r:embed="rId3"/>
          <a:stretch>
            <a:fillRect/>
          </a:stretch>
        </p:blipFill>
        <p:spPr>
          <a:xfrm>
            <a:off x="2166294" y="1700826"/>
            <a:ext cx="859611" cy="329213"/>
          </a:xfrm>
          <a:prstGeom prst="rect">
            <a:avLst/>
          </a:prstGeom>
        </p:spPr>
      </p:pic>
      <p:pic>
        <p:nvPicPr>
          <p:cNvPr id="6" name="Рисунок 5">
            <a:extLst>
              <a:ext uri="{FF2B5EF4-FFF2-40B4-BE49-F238E27FC236}">
                <a16:creationId xmlns:a16="http://schemas.microsoft.com/office/drawing/2014/main" id="{5912852E-F53D-4251-A1E1-94E4DB3DA85F}"/>
              </a:ext>
            </a:extLst>
          </p:cNvPr>
          <p:cNvPicPr>
            <a:picLocks noChangeAspect="1"/>
          </p:cNvPicPr>
          <p:nvPr/>
        </p:nvPicPr>
        <p:blipFill>
          <a:blip r:embed="rId4"/>
          <a:stretch>
            <a:fillRect/>
          </a:stretch>
        </p:blipFill>
        <p:spPr>
          <a:xfrm>
            <a:off x="3957707" y="1670253"/>
            <a:ext cx="1646063" cy="371888"/>
          </a:xfrm>
          <a:prstGeom prst="rect">
            <a:avLst/>
          </a:prstGeom>
        </p:spPr>
      </p:pic>
      <p:sp>
        <p:nvSpPr>
          <p:cNvPr id="7" name="Прямоугольник 6">
            <a:extLst>
              <a:ext uri="{FF2B5EF4-FFF2-40B4-BE49-F238E27FC236}">
                <a16:creationId xmlns:a16="http://schemas.microsoft.com/office/drawing/2014/main" id="{BEA33E95-97CA-4EDF-8B02-0E180047BBAE}"/>
              </a:ext>
            </a:extLst>
          </p:cNvPr>
          <p:cNvSpPr/>
          <p:nvPr/>
        </p:nvSpPr>
        <p:spPr>
          <a:xfrm>
            <a:off x="2060508" y="2017131"/>
            <a:ext cx="3725507" cy="369332"/>
          </a:xfrm>
          <a:prstGeom prst="rect">
            <a:avLst/>
          </a:prstGeom>
        </p:spPr>
        <p:txBody>
          <a:bodyPr wrap="none">
            <a:spAutoFit/>
          </a:bodyPr>
          <a:lstStyle/>
          <a:p>
            <a:r>
              <a:rPr lang="ru-RU" dirty="0">
                <a:solidFill>
                  <a:schemeClr val="bg2">
                    <a:lumMod val="50000"/>
                  </a:schemeClr>
                </a:solidFill>
              </a:rPr>
              <a:t>«окошечко»                  «балкончик» </a:t>
            </a:r>
          </a:p>
        </p:txBody>
      </p:sp>
    </p:spTree>
    <p:extLst>
      <p:ext uri="{BB962C8B-B14F-4D97-AF65-F5344CB8AC3E}">
        <p14:creationId xmlns:p14="http://schemas.microsoft.com/office/powerpoint/2010/main" val="2996198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marL="0" indent="0">
              <a:buNone/>
            </a:pPr>
            <a:r>
              <a:rPr lang="ru-RU" dirty="0">
                <a:solidFill>
                  <a:schemeClr val="bg2">
                    <a:lumMod val="50000"/>
                  </a:schemeClr>
                </a:solidFill>
              </a:rPr>
              <a:t>Снизу, с левой стороны от «окошечка» живет нота «ДО», а сверху, с правой стороны – нота «МИ». Если ты сыграешь поочередно «МИ» и «ДО», то получится начало песенки </a:t>
            </a:r>
            <a:r>
              <a:rPr lang="ru-RU" b="1" u="sng" dirty="0">
                <a:solidFill>
                  <a:schemeClr val="bg2">
                    <a:lumMod val="50000"/>
                  </a:schemeClr>
                </a:solidFill>
              </a:rPr>
              <a:t>«Чижик»</a:t>
            </a:r>
            <a:r>
              <a:rPr lang="ru-RU" dirty="0">
                <a:solidFill>
                  <a:schemeClr val="bg2">
                    <a:lumMod val="50000"/>
                  </a:schemeClr>
                </a:solidFill>
              </a:rPr>
              <a:t>.</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000108"/>
            <a:ext cx="8229600" cy="1143000"/>
          </a:xfrm>
        </p:spPr>
        <p:txBody>
          <a:bodyPr>
            <a:normAutofit/>
          </a:bodyPr>
          <a:lstStyle/>
          <a:p>
            <a:r>
              <a:rPr lang="ru-RU" sz="3000" dirty="0">
                <a:solidFill>
                  <a:schemeClr val="bg2">
                    <a:lumMod val="50000"/>
                  </a:schemeClr>
                </a:solidFill>
              </a:rPr>
              <a:t>Найди всех «Чижиков» на инструменте.</a:t>
            </a:r>
            <a:br>
              <a:rPr lang="ru-RU" sz="3000" dirty="0">
                <a:solidFill>
                  <a:schemeClr val="bg2">
                    <a:lumMod val="50000"/>
                  </a:schemeClr>
                </a:solidFill>
              </a:rPr>
            </a:br>
            <a:endParaRPr lang="ru-RU" sz="3000" dirty="0">
              <a:solidFill>
                <a:schemeClr val="bg2">
                  <a:lumMod val="50000"/>
                </a:schemeClr>
              </a:solidFill>
            </a:endParaRPr>
          </a:p>
        </p:txBody>
      </p:sp>
      <p:pic>
        <p:nvPicPr>
          <p:cNvPr id="4" name="Содержимое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5805" y="1922817"/>
            <a:ext cx="6678484" cy="301236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0"/>
            <a:ext cx="8229600" cy="274638"/>
          </a:xfrm>
        </p:spPr>
        <p:txBody>
          <a:bodyPr>
            <a:normAutofit fontScale="90000"/>
          </a:bodyPr>
          <a:lstStyle/>
          <a:p>
            <a:endParaRPr lang="ru-RU" dirty="0"/>
          </a:p>
        </p:txBody>
      </p:sp>
      <p:sp>
        <p:nvSpPr>
          <p:cNvPr id="3" name="Содержимое 2"/>
          <p:cNvSpPr>
            <a:spLocks noGrp="1"/>
          </p:cNvSpPr>
          <p:nvPr>
            <p:ph idx="1"/>
          </p:nvPr>
        </p:nvSpPr>
        <p:spPr>
          <a:xfrm>
            <a:off x="683568" y="1052736"/>
            <a:ext cx="8003232" cy="5073427"/>
          </a:xfrm>
        </p:spPr>
        <p:txBody>
          <a:bodyPr>
            <a:normAutofit/>
          </a:bodyPr>
          <a:lstStyle/>
          <a:p>
            <a:pPr marL="0" indent="0">
              <a:buNone/>
            </a:pPr>
            <a:r>
              <a:rPr lang="ru-RU" sz="2800" b="1" u="sng" dirty="0">
                <a:solidFill>
                  <a:schemeClr val="bg2">
                    <a:lumMod val="50000"/>
                  </a:schemeClr>
                </a:solidFill>
              </a:rPr>
              <a:t>Постановка рук.</a:t>
            </a:r>
            <a:endParaRPr lang="ru-RU" sz="2800" dirty="0">
              <a:solidFill>
                <a:schemeClr val="bg2">
                  <a:lumMod val="50000"/>
                </a:schemeClr>
              </a:solidFill>
            </a:endParaRPr>
          </a:p>
          <a:p>
            <a:pPr marL="0" indent="0">
              <a:buNone/>
            </a:pPr>
            <a:r>
              <a:rPr lang="ru-RU" sz="2800" dirty="0">
                <a:solidFill>
                  <a:schemeClr val="bg2">
                    <a:lumMod val="50000"/>
                  </a:schemeClr>
                </a:solidFill>
              </a:rPr>
              <a:t>До этого момента песенки, которые были тобой разучены, исполнялись так как ты умеешь, не обращая внимания на то, как ты управляешь своей рукой. Да, да! Оказывается, чтоб извлекать красивые, мелодичные звуки нужно уметь управлять рукой! </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99392"/>
            <a:ext cx="8229600" cy="374030"/>
          </a:xfrm>
        </p:spPr>
        <p:txBody>
          <a:bodyPr>
            <a:normAutofit fontScale="90000"/>
          </a:bodyPr>
          <a:lstStyle/>
          <a:p>
            <a:endParaRPr lang="ru-RU" dirty="0"/>
          </a:p>
        </p:txBody>
      </p:sp>
      <p:sp>
        <p:nvSpPr>
          <p:cNvPr id="3" name="Содержимое 2"/>
          <p:cNvSpPr>
            <a:spLocks noGrp="1"/>
          </p:cNvSpPr>
          <p:nvPr>
            <p:ph idx="1"/>
          </p:nvPr>
        </p:nvSpPr>
        <p:spPr>
          <a:xfrm>
            <a:off x="500034" y="476672"/>
            <a:ext cx="8229600" cy="4335019"/>
          </a:xfrm>
        </p:spPr>
        <p:txBody>
          <a:bodyPr>
            <a:normAutofit/>
          </a:bodyPr>
          <a:lstStyle/>
          <a:p>
            <a:pPr marL="0" indent="0">
              <a:buNone/>
            </a:pPr>
            <a:endParaRPr lang="ru-RU" sz="2800" dirty="0">
              <a:solidFill>
                <a:schemeClr val="bg2">
                  <a:lumMod val="50000"/>
                </a:schemeClr>
              </a:solidFill>
            </a:endParaRPr>
          </a:p>
          <a:p>
            <a:pPr marL="0" indent="0">
              <a:buNone/>
            </a:pPr>
            <a:r>
              <a:rPr lang="ru-RU" sz="2800" dirty="0">
                <a:solidFill>
                  <a:schemeClr val="bg2">
                    <a:lumMod val="50000"/>
                  </a:schemeClr>
                </a:solidFill>
              </a:rPr>
              <a:t>Посмотри, как пользуются руками профессиональные пианисты. Видишь? Пальцы очень организованы. Все движения рук экономные и продуманные.  Не правда ли, завораживает?</a:t>
            </a:r>
          </a:p>
        </p:txBody>
      </p:sp>
      <p:pic>
        <p:nvPicPr>
          <p:cNvPr id="4" name="Рисунок 3"/>
          <p:cNvPicPr/>
          <p:nvPr/>
        </p:nvPicPr>
        <p:blipFill>
          <a:blip r:embed="rId2">
            <a:extLst>
              <a:ext uri="{28A0092B-C50C-407E-A947-70E740481C1C}">
                <a14:useLocalDpi xmlns:a14="http://schemas.microsoft.com/office/drawing/2010/main" val="0"/>
              </a:ext>
            </a:extLst>
          </a:blip>
          <a:srcRect l="15025" t="24473" r="1085"/>
          <a:stretch>
            <a:fillRect/>
          </a:stretch>
        </p:blipFill>
        <p:spPr bwMode="auto">
          <a:xfrm>
            <a:off x="3857620" y="3071810"/>
            <a:ext cx="4786346" cy="3071834"/>
          </a:xfrm>
          <a:prstGeom prst="rect">
            <a:avLst/>
          </a:prstGeom>
          <a:noFill/>
          <a:ln>
            <a:noFill/>
          </a:ln>
        </p:spPr>
      </p:pic>
      <p:sp>
        <p:nvSpPr>
          <p:cNvPr id="5" name="Прямоугольник 4"/>
          <p:cNvSpPr/>
          <p:nvPr/>
        </p:nvSpPr>
        <p:spPr>
          <a:xfrm>
            <a:off x="857224" y="5715016"/>
            <a:ext cx="1605248" cy="369332"/>
          </a:xfrm>
          <a:prstGeom prst="rect">
            <a:avLst/>
          </a:prstGeom>
        </p:spPr>
        <p:txBody>
          <a:bodyPr wrap="none">
            <a:spAutoFit/>
          </a:bodyPr>
          <a:lstStyle/>
          <a:p>
            <a:r>
              <a:rPr lang="ru-RU" u="sng" dirty="0">
                <a:solidFill>
                  <a:schemeClr val="bg2">
                    <a:lumMod val="50000"/>
                  </a:schemeClr>
                </a:solidFill>
              </a:rPr>
              <a:t>Денис </a:t>
            </a:r>
            <a:r>
              <a:rPr lang="ru-RU" u="sng" dirty="0" err="1">
                <a:solidFill>
                  <a:schemeClr val="bg2">
                    <a:lumMod val="50000"/>
                  </a:schemeClr>
                </a:solidFill>
              </a:rPr>
              <a:t>Мацуев</a:t>
            </a:r>
            <a:endParaRPr lang="ru-RU" dirty="0">
              <a:solidFill>
                <a:schemeClr val="bg2">
                  <a:lumMod val="50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16632"/>
            <a:ext cx="8229600" cy="158006"/>
          </a:xfrm>
        </p:spPr>
        <p:txBody>
          <a:bodyPr>
            <a:normAutofit fontScale="90000"/>
          </a:bodyPr>
          <a:lstStyle/>
          <a:p>
            <a:endParaRPr lang="ru-RU" dirty="0"/>
          </a:p>
        </p:txBody>
      </p:sp>
      <p:sp>
        <p:nvSpPr>
          <p:cNvPr id="3" name="Содержимое 2"/>
          <p:cNvSpPr>
            <a:spLocks noGrp="1"/>
          </p:cNvSpPr>
          <p:nvPr>
            <p:ph idx="1"/>
          </p:nvPr>
        </p:nvSpPr>
        <p:spPr>
          <a:xfrm>
            <a:off x="457200" y="476672"/>
            <a:ext cx="8229600" cy="5649491"/>
          </a:xfrm>
        </p:spPr>
        <p:txBody>
          <a:bodyPr>
            <a:normAutofit/>
          </a:bodyPr>
          <a:lstStyle/>
          <a:p>
            <a:pPr algn="ctr">
              <a:buNone/>
            </a:pPr>
            <a:r>
              <a:rPr lang="ru-RU" sz="2800" dirty="0">
                <a:solidFill>
                  <a:schemeClr val="bg2">
                    <a:lumMod val="50000"/>
                  </a:schemeClr>
                </a:solidFill>
              </a:rPr>
              <a:t>Екатерина </a:t>
            </a:r>
            <a:r>
              <a:rPr lang="ru-RU" sz="2800" dirty="0" err="1">
                <a:solidFill>
                  <a:schemeClr val="bg2">
                    <a:lumMod val="50000"/>
                  </a:schemeClr>
                </a:solidFill>
              </a:rPr>
              <a:t>Мечетина</a:t>
            </a:r>
            <a:r>
              <a:rPr lang="ru-RU" sz="2800" dirty="0">
                <a:solidFill>
                  <a:schemeClr val="bg2">
                    <a:lumMod val="50000"/>
                  </a:schemeClr>
                </a:solidFill>
              </a:rPr>
              <a:t> и ансамбль пианистов.</a:t>
            </a:r>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772816"/>
            <a:ext cx="5153052" cy="371477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a:solidFill>
                  <a:schemeClr val="bg2">
                    <a:lumMod val="50000"/>
                  </a:schemeClr>
                </a:solidFill>
              </a:rPr>
              <a:t>Фортепианный квартет.</a:t>
            </a:r>
          </a:p>
        </p:txBody>
      </p:sp>
      <p:pic>
        <p:nvPicPr>
          <p:cNvPr id="4" name="Содержимое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563054"/>
            <a:ext cx="5874446" cy="344612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16632"/>
            <a:ext cx="8229600" cy="158006"/>
          </a:xfrm>
        </p:spPr>
        <p:txBody>
          <a:bodyPr>
            <a:normAutofit fontScale="90000"/>
          </a:bodyPr>
          <a:lstStyle/>
          <a:p>
            <a:endParaRPr lang="ru-RU" dirty="0"/>
          </a:p>
        </p:txBody>
      </p:sp>
      <p:sp>
        <p:nvSpPr>
          <p:cNvPr id="3" name="Содержимое 2"/>
          <p:cNvSpPr>
            <a:spLocks noGrp="1"/>
          </p:cNvSpPr>
          <p:nvPr>
            <p:ph idx="1"/>
          </p:nvPr>
        </p:nvSpPr>
        <p:spPr>
          <a:xfrm>
            <a:off x="457200" y="391270"/>
            <a:ext cx="8229600" cy="5734893"/>
          </a:xfrm>
        </p:spPr>
        <p:txBody>
          <a:bodyPr>
            <a:normAutofit fontScale="32500" lnSpcReduction="20000"/>
          </a:bodyPr>
          <a:lstStyle/>
          <a:p>
            <a:pPr marL="0" indent="0">
              <a:buNone/>
            </a:pPr>
            <a:endParaRPr lang="ru-RU" sz="5900" dirty="0">
              <a:solidFill>
                <a:schemeClr val="bg2">
                  <a:lumMod val="50000"/>
                </a:schemeClr>
              </a:solidFill>
            </a:endParaRPr>
          </a:p>
          <a:p>
            <a:pPr marL="0" indent="0">
              <a:buNone/>
            </a:pPr>
            <a:r>
              <a:rPr lang="ru-RU" sz="7000" dirty="0">
                <a:solidFill>
                  <a:schemeClr val="bg2">
                    <a:lumMod val="50000"/>
                  </a:schemeClr>
                </a:solidFill>
              </a:rPr>
              <a:t>А теперь давай научим играть красивым звуком и твои руки. </a:t>
            </a:r>
          </a:p>
          <a:p>
            <a:pPr marL="0" indent="0">
              <a:buNone/>
            </a:pPr>
            <a:r>
              <a:rPr lang="ru-RU" sz="7000" dirty="0">
                <a:solidFill>
                  <a:schemeClr val="bg2">
                    <a:lumMod val="50000"/>
                  </a:schemeClr>
                </a:solidFill>
              </a:rPr>
              <a:t>Итак….</a:t>
            </a:r>
          </a:p>
          <a:p>
            <a:pPr marL="0" indent="0">
              <a:buNone/>
            </a:pPr>
            <a:endParaRPr lang="ru-RU" sz="7000" dirty="0">
              <a:solidFill>
                <a:schemeClr val="bg2">
                  <a:lumMod val="50000"/>
                </a:schemeClr>
              </a:solidFill>
            </a:endParaRPr>
          </a:p>
          <a:p>
            <a:pPr marL="0" indent="0">
              <a:buNone/>
            </a:pPr>
            <a:r>
              <a:rPr lang="ru-RU" sz="7000" b="1" u="sng" dirty="0">
                <a:solidFill>
                  <a:schemeClr val="bg2">
                    <a:lumMod val="50000"/>
                  </a:schemeClr>
                </a:solidFill>
              </a:rPr>
              <a:t>Упражнение «Домик».</a:t>
            </a:r>
            <a:endParaRPr lang="ru-RU" sz="7000" dirty="0">
              <a:solidFill>
                <a:schemeClr val="bg2">
                  <a:lumMod val="50000"/>
                </a:schemeClr>
              </a:solidFill>
            </a:endParaRPr>
          </a:p>
          <a:p>
            <a:pPr marL="0" indent="0">
              <a:buNone/>
            </a:pPr>
            <a:r>
              <a:rPr lang="ru-RU" sz="7000" dirty="0">
                <a:solidFill>
                  <a:schemeClr val="bg2">
                    <a:lumMod val="50000"/>
                  </a:schemeClr>
                </a:solidFill>
              </a:rPr>
              <a:t>Приготовь мячик по размеру своей руки. Положи пальцы и кисть на него. Замри и, не меняя формы руки, перенеси ее на крышку инструмента. Получилось? Если ты все сделал правильно, то рука будет похожа на маленький домик с куполом: пальцы слегка округлены, косточки пальцев у основания кисти видны, образуя как бы «конек» домика, первый палец слегка обращен внутрь «домика» (представь, что это «дверь»: она может «открываться» и закрываться»; для этого достаточно лишь выпрямить и снова </a:t>
            </a:r>
          </a:p>
          <a:p>
            <a:pPr marL="0" indent="0">
              <a:buNone/>
            </a:pPr>
            <a:r>
              <a:rPr lang="ru-RU" sz="7000" dirty="0">
                <a:solidFill>
                  <a:schemeClr val="bg2">
                    <a:lumMod val="50000"/>
                  </a:schemeClr>
                </a:solidFill>
              </a:rPr>
              <a:t>закруглить первый палец).</a:t>
            </a:r>
          </a:p>
          <a:p>
            <a:pPr marL="0" indent="0">
              <a:buNone/>
            </a:pPr>
            <a:endParaRPr lang="ru-RU" sz="7000" dirty="0">
              <a:solidFill>
                <a:schemeClr val="bg2">
                  <a:lumMod val="50000"/>
                </a:schemeClr>
              </a:solidFill>
            </a:endParaRPr>
          </a:p>
          <a:p>
            <a:pPr marL="0" indent="0">
              <a:buNone/>
            </a:pPr>
            <a:r>
              <a:rPr lang="ru-RU" sz="7000" b="1" dirty="0">
                <a:solidFill>
                  <a:schemeClr val="bg2">
                    <a:lumMod val="50000"/>
                  </a:schemeClr>
                </a:solidFill>
              </a:rPr>
              <a:t> </a:t>
            </a:r>
            <a:endParaRPr lang="ru-RU" sz="7000" dirty="0">
              <a:solidFill>
                <a:schemeClr val="bg2">
                  <a:lumMod val="50000"/>
                </a:schemeClr>
              </a:solidFill>
            </a:endParaRP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AEA60B-E465-4BD4-93E8-C939352B01C3}"/>
              </a:ext>
            </a:extLst>
          </p:cNvPr>
          <p:cNvSpPr>
            <a:spLocks noGrp="1"/>
          </p:cNvSpPr>
          <p:nvPr>
            <p:ph type="title"/>
          </p:nvPr>
        </p:nvSpPr>
        <p:spPr>
          <a:xfrm>
            <a:off x="457200" y="274638"/>
            <a:ext cx="9155360" cy="1143000"/>
          </a:xfrm>
        </p:spPr>
        <p:txBody>
          <a:bodyPr>
            <a:normAutofit/>
          </a:bodyPr>
          <a:lstStyle/>
          <a:p>
            <a:r>
              <a:rPr lang="ru-RU" sz="2800" dirty="0">
                <a:solidFill>
                  <a:schemeClr val="bg2">
                    <a:lumMod val="50000"/>
                  </a:schemeClr>
                </a:solidFill>
              </a:rPr>
              <a:t>              Упражнение «Домик»</a:t>
            </a:r>
          </a:p>
        </p:txBody>
      </p:sp>
      <p:pic>
        <p:nvPicPr>
          <p:cNvPr id="4" name="Объект 3">
            <a:extLst>
              <a:ext uri="{FF2B5EF4-FFF2-40B4-BE49-F238E27FC236}">
                <a16:creationId xmlns:a16="http://schemas.microsoft.com/office/drawing/2014/main" id="{9C3192C4-AE94-47AF-B3BE-99811221ADE3}"/>
              </a:ext>
            </a:extLst>
          </p:cNvPr>
          <p:cNvPicPr>
            <a:picLocks noGrp="1" noChangeAspect="1"/>
          </p:cNvPicPr>
          <p:nvPr>
            <p:ph idx="1"/>
          </p:nvPr>
        </p:nvPicPr>
        <p:blipFill>
          <a:blip r:embed="rId2"/>
          <a:stretch>
            <a:fillRect/>
          </a:stretch>
        </p:blipFill>
        <p:spPr>
          <a:xfrm>
            <a:off x="611560" y="506233"/>
            <a:ext cx="2755631" cy="3109229"/>
          </a:xfrm>
          <a:prstGeom prst="rect">
            <a:avLst/>
          </a:prstGeom>
        </p:spPr>
      </p:pic>
      <p:pic>
        <p:nvPicPr>
          <p:cNvPr id="5" name="Рисунок 4">
            <a:extLst>
              <a:ext uri="{FF2B5EF4-FFF2-40B4-BE49-F238E27FC236}">
                <a16:creationId xmlns:a16="http://schemas.microsoft.com/office/drawing/2014/main" id="{996B4320-52F4-47AC-970D-1137AC212264}"/>
              </a:ext>
            </a:extLst>
          </p:cNvPr>
          <p:cNvPicPr>
            <a:picLocks noChangeAspect="1"/>
          </p:cNvPicPr>
          <p:nvPr/>
        </p:nvPicPr>
        <p:blipFill>
          <a:blip r:embed="rId3"/>
          <a:stretch>
            <a:fillRect/>
          </a:stretch>
        </p:blipFill>
        <p:spPr>
          <a:xfrm>
            <a:off x="3528229" y="1268760"/>
            <a:ext cx="2334970" cy="3115326"/>
          </a:xfrm>
          <a:prstGeom prst="rect">
            <a:avLst/>
          </a:prstGeom>
        </p:spPr>
      </p:pic>
      <p:sp>
        <p:nvSpPr>
          <p:cNvPr id="6" name="Прямоугольник 5">
            <a:extLst>
              <a:ext uri="{FF2B5EF4-FFF2-40B4-BE49-F238E27FC236}">
                <a16:creationId xmlns:a16="http://schemas.microsoft.com/office/drawing/2014/main" id="{53FE436C-527A-490B-8656-B58BAC8DC08C}"/>
              </a:ext>
            </a:extLst>
          </p:cNvPr>
          <p:cNvSpPr/>
          <p:nvPr/>
        </p:nvSpPr>
        <p:spPr>
          <a:xfrm>
            <a:off x="755576" y="4470267"/>
            <a:ext cx="4572000" cy="1815882"/>
          </a:xfrm>
          <a:prstGeom prst="rect">
            <a:avLst/>
          </a:prstGeom>
        </p:spPr>
        <p:txBody>
          <a:bodyPr>
            <a:spAutoFit/>
          </a:bodyPr>
          <a:lstStyle/>
          <a:p>
            <a:r>
              <a:rPr lang="ru-RU" sz="2800" dirty="0">
                <a:solidFill>
                  <a:schemeClr val="bg2">
                    <a:lumMod val="50000"/>
                  </a:schemeClr>
                </a:solidFill>
              </a:rPr>
              <a:t>Если под рукой не оказалось мяча, то для упражнения можно использовать… собственную коленку!</a:t>
            </a:r>
          </a:p>
        </p:txBody>
      </p:sp>
    </p:spTree>
    <p:extLst>
      <p:ext uri="{BB962C8B-B14F-4D97-AF65-F5344CB8AC3E}">
        <p14:creationId xmlns:p14="http://schemas.microsoft.com/office/powerpoint/2010/main" val="3844959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16632"/>
            <a:ext cx="8229600" cy="158006"/>
          </a:xfrm>
        </p:spPr>
        <p:txBody>
          <a:bodyPr>
            <a:normAutofit fontScale="90000"/>
          </a:bodyPr>
          <a:lstStyle/>
          <a:p>
            <a:endParaRPr lang="ru-RU" dirty="0"/>
          </a:p>
        </p:txBody>
      </p:sp>
      <p:sp>
        <p:nvSpPr>
          <p:cNvPr id="3" name="Содержимое 2"/>
          <p:cNvSpPr>
            <a:spLocks noGrp="1"/>
          </p:cNvSpPr>
          <p:nvPr>
            <p:ph idx="1"/>
          </p:nvPr>
        </p:nvSpPr>
        <p:spPr>
          <a:xfrm>
            <a:off x="428596" y="705348"/>
            <a:ext cx="8229600" cy="4392096"/>
          </a:xfrm>
        </p:spPr>
        <p:txBody>
          <a:bodyPr/>
          <a:lstStyle/>
          <a:p>
            <a:pPr algn="ctr">
              <a:buNone/>
            </a:pPr>
            <a:r>
              <a:rPr lang="ru-RU" b="1" u="sng" dirty="0">
                <a:solidFill>
                  <a:schemeClr val="bg2">
                    <a:lumMod val="50000"/>
                  </a:schemeClr>
                </a:solidFill>
              </a:rPr>
              <a:t>Упражнение «Цапля».</a:t>
            </a:r>
            <a:endParaRPr lang="ru-RU" dirty="0">
              <a:solidFill>
                <a:schemeClr val="bg2">
                  <a:lumMod val="50000"/>
                </a:schemeClr>
              </a:solidFill>
            </a:endParaRPr>
          </a:p>
          <a:p>
            <a:pPr>
              <a:buNone/>
            </a:pPr>
            <a:r>
              <a:rPr lang="ru-RU" sz="2800" dirty="0">
                <a:solidFill>
                  <a:schemeClr val="bg2">
                    <a:lumMod val="50000"/>
                  </a:schemeClr>
                </a:solidFill>
              </a:rPr>
              <a:t>    Поставь на крышку инструмента руки на третьи пальцы. Не забывай следить, чтоб в кисти сохранялось ощущение купола (мячика, коленки), а первый палец был направлен внутрь кисти!</a:t>
            </a:r>
          </a:p>
          <a:p>
            <a:pPr algn="ctr">
              <a:buNone/>
            </a:pPr>
            <a:endParaRPr lang="ru-RU" dirty="0"/>
          </a:p>
        </p:txBody>
      </p:sp>
      <p:pic>
        <p:nvPicPr>
          <p:cNvPr id="4" name="Рисунок 3">
            <a:extLst>
              <a:ext uri="{FF2B5EF4-FFF2-40B4-BE49-F238E27FC236}">
                <a16:creationId xmlns:a16="http://schemas.microsoft.com/office/drawing/2014/main" id="{8ABE58F4-4D99-4842-9BF8-42CA11878E92}"/>
              </a:ext>
            </a:extLst>
          </p:cNvPr>
          <p:cNvPicPr>
            <a:picLocks noChangeAspect="1"/>
          </p:cNvPicPr>
          <p:nvPr/>
        </p:nvPicPr>
        <p:blipFill>
          <a:blip r:embed="rId2"/>
          <a:stretch>
            <a:fillRect/>
          </a:stretch>
        </p:blipFill>
        <p:spPr>
          <a:xfrm>
            <a:off x="1261585" y="3140968"/>
            <a:ext cx="3310415" cy="301168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ru-RU" sz="2200" b="1" dirty="0">
                <a:solidFill>
                  <a:srgbClr val="A83286">
                    <a:lumMod val="50000"/>
                  </a:srgbClr>
                </a:solidFill>
                <a:ea typeface="+mn-ea"/>
                <a:cs typeface="+mn-cs"/>
              </a:rPr>
              <a:t>ИНТЕРЕСНЫЕ ФАКТЫ О ФОРТЕПИАНО</a:t>
            </a:r>
            <a:endParaRPr lang="ru-RU" b="1" dirty="0"/>
          </a:p>
        </p:txBody>
      </p:sp>
      <p:sp>
        <p:nvSpPr>
          <p:cNvPr id="3" name="Содержимое 2"/>
          <p:cNvSpPr>
            <a:spLocks noGrp="1"/>
          </p:cNvSpPr>
          <p:nvPr>
            <p:ph idx="1"/>
          </p:nvPr>
        </p:nvSpPr>
        <p:spPr>
          <a:xfrm>
            <a:off x="457200" y="980728"/>
            <a:ext cx="8229600" cy="5145435"/>
          </a:xfrm>
        </p:spPr>
        <p:txBody>
          <a:bodyPr>
            <a:normAutofit fontScale="47500" lnSpcReduction="20000"/>
          </a:bodyPr>
          <a:lstStyle/>
          <a:p>
            <a:pPr marL="0" indent="0">
              <a:buNone/>
            </a:pPr>
            <a:r>
              <a:rPr lang="ru-RU" sz="5100" dirty="0">
                <a:solidFill>
                  <a:schemeClr val="bg2">
                    <a:lumMod val="50000"/>
                  </a:schemeClr>
                </a:solidFill>
              </a:rPr>
              <a:t>С нашим инструментом связано очень много интересных фактов и даже легенд. Вот, например, знаешь ли ты, что:</a:t>
            </a:r>
          </a:p>
          <a:p>
            <a:pPr marL="0" indent="0">
              <a:buNone/>
            </a:pPr>
            <a:br>
              <a:rPr lang="ru-RU" sz="5100" dirty="0">
                <a:solidFill>
                  <a:schemeClr val="bg2">
                    <a:lumMod val="50000"/>
                  </a:schemeClr>
                </a:solidFill>
              </a:rPr>
            </a:br>
            <a:r>
              <a:rPr lang="ru-RU" sz="5100" b="1" dirty="0">
                <a:solidFill>
                  <a:schemeClr val="bg2">
                    <a:lumMod val="50000"/>
                  </a:schemeClr>
                </a:solidFill>
              </a:rPr>
              <a:t>Старший брат фортепиано - рояль</a:t>
            </a:r>
            <a:r>
              <a:rPr lang="ru-RU" sz="5100" dirty="0">
                <a:solidFill>
                  <a:schemeClr val="bg2">
                    <a:lumMod val="50000"/>
                  </a:schemeClr>
                </a:solidFill>
              </a:rPr>
              <a:t> -называют королем музыкальных инструментов. Он удостоился этого звания по множеству причин. Например, за то, что он охватывает диапазон звучания всех инструментов симфонического оркестра: от самой низкой ноты басового фагота и до верхней ноты флейты-пикколо, за способность одновременно исполнять и мелодию, и аккомпанемент, и за его широчайший динамический диапазон.</a:t>
            </a:r>
            <a:br>
              <a:rPr lang="ru-RU" sz="5100" dirty="0">
                <a:solidFill>
                  <a:schemeClr val="bg2">
                    <a:lumMod val="50000"/>
                  </a:schemeClr>
                </a:solidFill>
              </a:rPr>
            </a:br>
            <a:r>
              <a:rPr lang="ru-RU" sz="5100" dirty="0">
                <a:solidFill>
                  <a:schemeClr val="bg2">
                    <a:lumMod val="50000"/>
                  </a:schemeClr>
                </a:solidFill>
              </a:rPr>
              <a:t>Кроме того, это самый крупный музыкальный инструмент (исключая орган), самый "гибкий", </a:t>
            </a:r>
          </a:p>
          <a:p>
            <a:pPr marL="0" indent="0">
              <a:buNone/>
            </a:pPr>
            <a:r>
              <a:rPr lang="ru-RU" sz="5100" dirty="0">
                <a:solidFill>
                  <a:schemeClr val="bg2">
                    <a:lumMod val="50000"/>
                  </a:schemeClr>
                </a:solidFill>
              </a:rPr>
              <a:t>многоплановый и интересный в отношении</a:t>
            </a:r>
          </a:p>
          <a:p>
            <a:pPr marL="0" indent="0">
              <a:buNone/>
            </a:pPr>
            <a:r>
              <a:rPr lang="ru-RU" sz="5100" dirty="0">
                <a:solidFill>
                  <a:schemeClr val="bg2">
                    <a:lumMod val="50000"/>
                  </a:schemeClr>
                </a:solidFill>
              </a:rPr>
              <a:t> исполнительских</a:t>
            </a:r>
          </a:p>
          <a:p>
            <a:pPr marL="0" indent="0">
              <a:buNone/>
            </a:pPr>
            <a:r>
              <a:rPr lang="ru-RU" sz="5100" dirty="0">
                <a:solidFill>
                  <a:schemeClr val="bg2">
                    <a:lumMod val="50000"/>
                  </a:schemeClr>
                </a:solidFill>
              </a:rPr>
              <a:t> возможностей, приемов и звучания.</a:t>
            </a:r>
          </a:p>
          <a:p>
            <a:pPr algn="ctr">
              <a:buNone/>
            </a:pP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0"/>
            <a:ext cx="8229600" cy="274638"/>
          </a:xfrm>
        </p:spPr>
        <p:txBody>
          <a:bodyPr>
            <a:normAutofit fontScale="90000"/>
          </a:bodyPr>
          <a:lstStyle/>
          <a:p>
            <a:endParaRPr lang="ru-RU" dirty="0"/>
          </a:p>
        </p:txBody>
      </p:sp>
      <p:sp>
        <p:nvSpPr>
          <p:cNvPr id="3" name="Содержимое 2"/>
          <p:cNvSpPr>
            <a:spLocks noGrp="1"/>
          </p:cNvSpPr>
          <p:nvPr>
            <p:ph idx="1"/>
          </p:nvPr>
        </p:nvSpPr>
        <p:spPr>
          <a:xfrm>
            <a:off x="571472" y="476672"/>
            <a:ext cx="8229600" cy="4549333"/>
          </a:xfrm>
        </p:spPr>
        <p:txBody>
          <a:bodyPr/>
          <a:lstStyle/>
          <a:p>
            <a:pPr>
              <a:buNone/>
            </a:pPr>
            <a:r>
              <a:rPr lang="ru-RU" sz="2800" dirty="0">
                <a:solidFill>
                  <a:schemeClr val="bg2">
                    <a:lumMod val="50000"/>
                  </a:schemeClr>
                </a:solidFill>
              </a:rPr>
              <a:t>    Представь, что твои руки – это лапы большой важной цапли. Она живет на болоте, важно там расхаживает, высоко поднимая лапы. Итак, поочередно поднимаем и опускаем руки, подражая шагам крупной птицы.</a:t>
            </a:r>
          </a:p>
          <a:p>
            <a:pPr>
              <a:buNone/>
            </a:pPr>
            <a:endParaRPr lang="ru-RU" dirty="0"/>
          </a:p>
        </p:txBody>
      </p:sp>
      <p:pic>
        <p:nvPicPr>
          <p:cNvPr id="5" name="Рисунок 4">
            <a:extLst>
              <a:ext uri="{FF2B5EF4-FFF2-40B4-BE49-F238E27FC236}">
                <a16:creationId xmlns:a16="http://schemas.microsoft.com/office/drawing/2014/main" id="{BBF0195C-5D47-4E8D-AB80-20E31992431A}"/>
              </a:ext>
            </a:extLst>
          </p:cNvPr>
          <p:cNvPicPr>
            <a:picLocks noChangeAspect="1"/>
          </p:cNvPicPr>
          <p:nvPr/>
        </p:nvPicPr>
        <p:blipFill>
          <a:blip r:embed="rId2"/>
          <a:stretch>
            <a:fillRect/>
          </a:stretch>
        </p:blipFill>
        <p:spPr>
          <a:xfrm>
            <a:off x="1072593" y="2763023"/>
            <a:ext cx="3499407" cy="348721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0"/>
            <a:ext cx="8229600" cy="274638"/>
          </a:xfrm>
        </p:spPr>
        <p:txBody>
          <a:bodyPr>
            <a:normAutofit fontScale="90000"/>
          </a:bodyPr>
          <a:lstStyle/>
          <a:p>
            <a:endParaRPr lang="ru-RU" dirty="0"/>
          </a:p>
        </p:txBody>
      </p:sp>
      <p:sp>
        <p:nvSpPr>
          <p:cNvPr id="3" name="Содержимое 2"/>
          <p:cNvSpPr>
            <a:spLocks noGrp="1"/>
          </p:cNvSpPr>
          <p:nvPr>
            <p:ph idx="1"/>
          </p:nvPr>
        </p:nvSpPr>
        <p:spPr>
          <a:xfrm>
            <a:off x="500034" y="476672"/>
            <a:ext cx="8229600" cy="4406457"/>
          </a:xfrm>
        </p:spPr>
        <p:txBody>
          <a:bodyPr/>
          <a:lstStyle/>
          <a:p>
            <a:pPr>
              <a:buNone/>
            </a:pPr>
            <a:r>
              <a:rPr lang="ru-RU" sz="2800" dirty="0">
                <a:solidFill>
                  <a:schemeClr val="bg2">
                    <a:lumMod val="50000"/>
                  </a:schemeClr>
                </a:solidFill>
              </a:rPr>
              <a:t>    Обрати внимание на то, чтоб руки опускались на крышку инструмента плавно и с весом. Третий палец при этом не должен прогибаться.</a:t>
            </a:r>
          </a:p>
          <a:p>
            <a:pPr algn="ctr">
              <a:buNone/>
            </a:pPr>
            <a:endParaRPr lang="ru-RU" dirty="0"/>
          </a:p>
        </p:txBody>
      </p:sp>
      <p:pic>
        <p:nvPicPr>
          <p:cNvPr id="5" name="Рисунок 4"/>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524242" y="2652222"/>
            <a:ext cx="3571875" cy="267716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16632"/>
            <a:ext cx="8229600" cy="158006"/>
          </a:xfrm>
        </p:spPr>
        <p:txBody>
          <a:bodyPr>
            <a:normAutofit fontScale="90000"/>
          </a:bodyPr>
          <a:lstStyle/>
          <a:p>
            <a:endParaRPr lang="ru-RU" dirty="0"/>
          </a:p>
        </p:txBody>
      </p:sp>
      <p:sp>
        <p:nvSpPr>
          <p:cNvPr id="3" name="Содержимое 2"/>
          <p:cNvSpPr>
            <a:spLocks noGrp="1"/>
          </p:cNvSpPr>
          <p:nvPr>
            <p:ph idx="1"/>
          </p:nvPr>
        </p:nvSpPr>
        <p:spPr>
          <a:xfrm>
            <a:off x="457200" y="764704"/>
            <a:ext cx="8229600" cy="5361459"/>
          </a:xfrm>
        </p:spPr>
        <p:txBody>
          <a:bodyPr/>
          <a:lstStyle/>
          <a:p>
            <a:pPr marL="0" indent="0">
              <a:buNone/>
            </a:pPr>
            <a:r>
              <a:rPr lang="ru-RU" sz="2800" b="1" u="sng" dirty="0">
                <a:solidFill>
                  <a:schemeClr val="bg2">
                    <a:lumMod val="50000"/>
                  </a:schemeClr>
                </a:solidFill>
              </a:rPr>
              <a:t>Упражнение «Лягушка».</a:t>
            </a:r>
            <a:endParaRPr lang="ru-RU" sz="2800" dirty="0">
              <a:solidFill>
                <a:schemeClr val="bg2">
                  <a:lumMod val="50000"/>
                </a:schemeClr>
              </a:solidFill>
            </a:endParaRPr>
          </a:p>
          <a:p>
            <a:pPr marL="0" indent="0">
              <a:buNone/>
            </a:pPr>
            <a:r>
              <a:rPr lang="ru-RU" sz="2800" dirty="0">
                <a:solidFill>
                  <a:schemeClr val="bg2">
                    <a:lumMod val="50000"/>
                  </a:schemeClr>
                </a:solidFill>
              </a:rPr>
              <a:t>Оставляем на крышке только одну руку. Теперь это уже маленькая лягушка! Она тоже живет на болоте, и ей никак не хочется быть обедом цапли. Поэтому ее движения быстрые. </a:t>
            </a:r>
            <a:endParaRPr lang="ru-RU" dirty="0"/>
          </a:p>
        </p:txBody>
      </p:sp>
      <p:pic>
        <p:nvPicPr>
          <p:cNvPr id="4" name="Рисунок 3">
            <a:extLst>
              <a:ext uri="{FF2B5EF4-FFF2-40B4-BE49-F238E27FC236}">
                <a16:creationId xmlns:a16="http://schemas.microsoft.com/office/drawing/2014/main" id="{9DEEAE22-F8D2-4A12-8BE8-505FD489706E}"/>
              </a:ext>
            </a:extLst>
          </p:cNvPr>
          <p:cNvPicPr>
            <a:picLocks noChangeAspect="1"/>
          </p:cNvPicPr>
          <p:nvPr/>
        </p:nvPicPr>
        <p:blipFill>
          <a:blip r:embed="rId2"/>
          <a:stretch>
            <a:fillRect/>
          </a:stretch>
        </p:blipFill>
        <p:spPr>
          <a:xfrm>
            <a:off x="971600" y="3573016"/>
            <a:ext cx="2066723" cy="276172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16632"/>
            <a:ext cx="8229600" cy="158006"/>
          </a:xfrm>
        </p:spPr>
        <p:txBody>
          <a:bodyPr>
            <a:normAutofit fontScale="90000"/>
          </a:bodyPr>
          <a:lstStyle/>
          <a:p>
            <a:endParaRPr lang="ru-RU" dirty="0"/>
          </a:p>
        </p:txBody>
      </p:sp>
      <p:sp>
        <p:nvSpPr>
          <p:cNvPr id="3" name="Содержимое 2"/>
          <p:cNvSpPr>
            <a:spLocks noGrp="1"/>
          </p:cNvSpPr>
          <p:nvPr>
            <p:ph idx="1"/>
          </p:nvPr>
        </p:nvSpPr>
        <p:spPr>
          <a:xfrm>
            <a:off x="457200" y="457810"/>
            <a:ext cx="8229600" cy="5668353"/>
          </a:xfrm>
        </p:spPr>
        <p:txBody>
          <a:bodyPr/>
          <a:lstStyle/>
          <a:p>
            <a:pPr marL="0" indent="0">
              <a:buNone/>
            </a:pPr>
            <a:r>
              <a:rPr lang="ru-RU" sz="2800" dirty="0">
                <a:solidFill>
                  <a:schemeClr val="bg2">
                    <a:lumMod val="50000"/>
                  </a:schemeClr>
                </a:solidFill>
              </a:rPr>
              <a:t>Попробуй «проскакать» сначала левой рукой от центра вниз и обратно, а правой рукой – «проскачи» сначала вверх.</a:t>
            </a:r>
          </a:p>
          <a:p>
            <a:endParaRPr lang="ru-RU" dirty="0"/>
          </a:p>
        </p:txBody>
      </p:sp>
      <p:pic>
        <p:nvPicPr>
          <p:cNvPr id="5" name="Рисунок 4"/>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064075" y="2801888"/>
            <a:ext cx="3048000" cy="2286000"/>
          </a:xfrm>
          <a:prstGeom prst="rect">
            <a:avLst/>
          </a:prstGeom>
          <a:noFill/>
          <a:ln>
            <a:noFill/>
          </a:ln>
        </p:spPr>
      </p:pic>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327906" y="3388693"/>
            <a:ext cx="3048000" cy="2286000"/>
          </a:xfrm>
          <a:prstGeom prst="rect">
            <a:avLst/>
          </a:prstGeom>
          <a:noFill/>
          <a:ln>
            <a:noFill/>
          </a:ln>
        </p:spPr>
      </p:pic>
      <p:pic>
        <p:nvPicPr>
          <p:cNvPr id="7" name="Рисунок 6">
            <a:extLst>
              <a:ext uri="{FF2B5EF4-FFF2-40B4-BE49-F238E27FC236}">
                <a16:creationId xmlns:a16="http://schemas.microsoft.com/office/drawing/2014/main" id="{ACFEF62B-868A-42D7-96B7-2959629F6ABB}"/>
              </a:ext>
            </a:extLst>
          </p:cNvPr>
          <p:cNvPicPr>
            <a:picLocks noChangeAspect="1"/>
          </p:cNvPicPr>
          <p:nvPr/>
        </p:nvPicPr>
        <p:blipFill>
          <a:blip r:embed="rId4"/>
          <a:stretch>
            <a:fillRect/>
          </a:stretch>
        </p:blipFill>
        <p:spPr>
          <a:xfrm>
            <a:off x="457200" y="1834083"/>
            <a:ext cx="2066723" cy="2761727"/>
          </a:xfrm>
          <a:prstGeom prst="rect">
            <a:avLst/>
          </a:prstGeom>
        </p:spPr>
      </p:pic>
      <p:pic>
        <p:nvPicPr>
          <p:cNvPr id="8" name="Рисунок 7">
            <a:extLst>
              <a:ext uri="{FF2B5EF4-FFF2-40B4-BE49-F238E27FC236}">
                <a16:creationId xmlns:a16="http://schemas.microsoft.com/office/drawing/2014/main" id="{D658A57F-1D30-4587-8DB8-04EE05A98F27}"/>
              </a:ext>
            </a:extLst>
          </p:cNvPr>
          <p:cNvPicPr>
            <a:picLocks noChangeAspect="1"/>
          </p:cNvPicPr>
          <p:nvPr/>
        </p:nvPicPr>
        <p:blipFill>
          <a:blip r:embed="rId4"/>
          <a:stretch>
            <a:fillRect/>
          </a:stretch>
        </p:blipFill>
        <p:spPr>
          <a:xfrm>
            <a:off x="6605732" y="3638463"/>
            <a:ext cx="2066723" cy="276172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43888"/>
            <a:ext cx="8229600" cy="230750"/>
          </a:xfrm>
        </p:spPr>
        <p:txBody>
          <a:bodyPr>
            <a:normAutofit fontScale="90000"/>
          </a:bodyPr>
          <a:lstStyle/>
          <a:p>
            <a:endParaRPr lang="ru-RU" dirty="0"/>
          </a:p>
        </p:txBody>
      </p:sp>
      <p:sp>
        <p:nvSpPr>
          <p:cNvPr id="3" name="Содержимое 2"/>
          <p:cNvSpPr>
            <a:spLocks noGrp="1"/>
          </p:cNvSpPr>
          <p:nvPr>
            <p:ph idx="1"/>
          </p:nvPr>
        </p:nvSpPr>
        <p:spPr>
          <a:xfrm>
            <a:off x="457200" y="274638"/>
            <a:ext cx="8229600" cy="5851525"/>
          </a:xfrm>
        </p:spPr>
        <p:txBody>
          <a:bodyPr/>
          <a:lstStyle/>
          <a:p>
            <a:pPr marL="0" indent="0">
              <a:buNone/>
            </a:pPr>
            <a:r>
              <a:rPr lang="ru-RU" sz="2800" b="1" u="sng" dirty="0">
                <a:solidFill>
                  <a:schemeClr val="bg2">
                    <a:lumMod val="50000"/>
                  </a:schemeClr>
                </a:solidFill>
              </a:rPr>
              <a:t>Упражнение «Паровозик».</a:t>
            </a:r>
            <a:endParaRPr lang="ru-RU" sz="2800" dirty="0">
              <a:solidFill>
                <a:schemeClr val="bg2">
                  <a:lumMod val="50000"/>
                </a:schemeClr>
              </a:solidFill>
            </a:endParaRPr>
          </a:p>
          <a:p>
            <a:pPr marL="0" indent="0">
              <a:buNone/>
            </a:pPr>
            <a:r>
              <a:rPr lang="ru-RU" sz="2800" dirty="0">
                <a:solidFill>
                  <a:schemeClr val="bg2">
                    <a:lumMod val="50000"/>
                  </a:schemeClr>
                </a:solidFill>
              </a:rPr>
              <a:t>А теперь собери обе ладошки в кулак. Получились… колеса паровоза! Рука – это рычаги, которые заставляют колеса двигаться. Поочередно поднимай запястья рук, имитируя стук колес паровоза.</a:t>
            </a:r>
          </a:p>
          <a:p>
            <a:endParaRPr lang="ru-RU" dirty="0"/>
          </a:p>
        </p:txBody>
      </p:sp>
      <p:pic>
        <p:nvPicPr>
          <p:cNvPr id="4" name="Рисунок 3">
            <a:extLst>
              <a:ext uri="{FF2B5EF4-FFF2-40B4-BE49-F238E27FC236}">
                <a16:creationId xmlns:a16="http://schemas.microsoft.com/office/drawing/2014/main" id="{65E4B6CE-761A-4B0E-AF47-3D87C87C2DFF}"/>
              </a:ext>
            </a:extLst>
          </p:cNvPr>
          <p:cNvPicPr>
            <a:picLocks noChangeAspect="1"/>
          </p:cNvPicPr>
          <p:nvPr/>
        </p:nvPicPr>
        <p:blipFill>
          <a:blip r:embed="rId2"/>
          <a:stretch>
            <a:fillRect/>
          </a:stretch>
        </p:blipFill>
        <p:spPr>
          <a:xfrm>
            <a:off x="611560" y="2641742"/>
            <a:ext cx="2942676" cy="2043525"/>
          </a:xfrm>
          <a:prstGeom prst="rect">
            <a:avLst/>
          </a:prstGeom>
        </p:spPr>
      </p:pic>
      <p:pic>
        <p:nvPicPr>
          <p:cNvPr id="5" name="Рисунок 4">
            <a:extLst>
              <a:ext uri="{FF2B5EF4-FFF2-40B4-BE49-F238E27FC236}">
                <a16:creationId xmlns:a16="http://schemas.microsoft.com/office/drawing/2014/main" id="{F31CD643-238A-4FC9-97CE-A8BC276B2579}"/>
              </a:ext>
            </a:extLst>
          </p:cNvPr>
          <p:cNvPicPr>
            <a:picLocks noChangeAspect="1"/>
          </p:cNvPicPr>
          <p:nvPr/>
        </p:nvPicPr>
        <p:blipFill>
          <a:blip r:embed="rId3"/>
          <a:stretch>
            <a:fillRect/>
          </a:stretch>
        </p:blipFill>
        <p:spPr>
          <a:xfrm>
            <a:off x="3225550" y="3705820"/>
            <a:ext cx="2692899" cy="1717519"/>
          </a:xfrm>
          <a:prstGeom prst="rect">
            <a:avLst/>
          </a:prstGeom>
        </p:spPr>
      </p:pic>
      <p:pic>
        <p:nvPicPr>
          <p:cNvPr id="6" name="Рисунок 5">
            <a:extLst>
              <a:ext uri="{FF2B5EF4-FFF2-40B4-BE49-F238E27FC236}">
                <a16:creationId xmlns:a16="http://schemas.microsoft.com/office/drawing/2014/main" id="{3F597FB0-2D59-48CE-AFEA-DF48E5620D81}"/>
              </a:ext>
            </a:extLst>
          </p:cNvPr>
          <p:cNvPicPr>
            <a:picLocks noChangeAspect="1"/>
          </p:cNvPicPr>
          <p:nvPr/>
        </p:nvPicPr>
        <p:blipFill>
          <a:blip r:embed="rId4"/>
          <a:stretch>
            <a:fillRect/>
          </a:stretch>
        </p:blipFill>
        <p:spPr>
          <a:xfrm>
            <a:off x="5824731" y="4717347"/>
            <a:ext cx="2942676" cy="165784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99392"/>
            <a:ext cx="8229600" cy="374030"/>
          </a:xfrm>
        </p:spPr>
        <p:txBody>
          <a:bodyPr>
            <a:normAutofit fontScale="90000"/>
          </a:bodyPr>
          <a:lstStyle/>
          <a:p>
            <a:endParaRPr lang="ru-RU" dirty="0"/>
          </a:p>
        </p:txBody>
      </p:sp>
      <p:sp>
        <p:nvSpPr>
          <p:cNvPr id="3" name="Содержимое 2"/>
          <p:cNvSpPr>
            <a:spLocks noGrp="1"/>
          </p:cNvSpPr>
          <p:nvPr>
            <p:ph idx="1"/>
          </p:nvPr>
        </p:nvSpPr>
        <p:spPr>
          <a:xfrm>
            <a:off x="683568" y="404664"/>
            <a:ext cx="8003232" cy="5721499"/>
          </a:xfrm>
        </p:spPr>
        <p:txBody>
          <a:bodyPr>
            <a:noAutofit/>
          </a:bodyPr>
          <a:lstStyle/>
          <a:p>
            <a:pPr marL="0" indent="0">
              <a:buNone/>
            </a:pPr>
            <a:r>
              <a:rPr lang="ru-RU" sz="2800" b="1" u="sng" dirty="0">
                <a:solidFill>
                  <a:schemeClr val="bg2">
                    <a:lumMod val="50000"/>
                  </a:schemeClr>
                </a:solidFill>
              </a:rPr>
              <a:t>Упражнение «</a:t>
            </a:r>
            <a:r>
              <a:rPr lang="ru-RU" sz="2800" b="1" u="sng" dirty="0" err="1">
                <a:solidFill>
                  <a:schemeClr val="bg2">
                    <a:lumMod val="50000"/>
                  </a:schemeClr>
                </a:solidFill>
              </a:rPr>
              <a:t>Шалтай-Болтай</a:t>
            </a:r>
            <a:r>
              <a:rPr lang="ru-RU" sz="2800" b="1" u="sng" dirty="0">
                <a:solidFill>
                  <a:schemeClr val="bg2">
                    <a:lumMod val="50000"/>
                  </a:schemeClr>
                </a:solidFill>
              </a:rPr>
              <a:t>».</a:t>
            </a:r>
            <a:endParaRPr lang="ru-RU" sz="2800" dirty="0">
              <a:solidFill>
                <a:schemeClr val="bg2">
                  <a:lumMod val="50000"/>
                </a:schemeClr>
              </a:solidFill>
            </a:endParaRPr>
          </a:p>
          <a:p>
            <a:pPr marL="0" indent="0">
              <a:buNone/>
            </a:pPr>
            <a:r>
              <a:rPr lang="ru-RU" sz="2800" dirty="0">
                <a:solidFill>
                  <a:schemeClr val="bg2">
                    <a:lumMod val="50000"/>
                  </a:schemeClr>
                </a:solidFill>
              </a:rPr>
              <a:t>Наверняка ты слышал о тряпичном сказочном человечке </a:t>
            </a:r>
            <a:r>
              <a:rPr lang="ru-RU" sz="2800" dirty="0" err="1">
                <a:solidFill>
                  <a:schemeClr val="bg2">
                    <a:lumMod val="50000"/>
                  </a:schemeClr>
                </a:solidFill>
              </a:rPr>
              <a:t>Шалтай-Болтае</a:t>
            </a:r>
            <a:r>
              <a:rPr lang="ru-RU" sz="2800" dirty="0">
                <a:solidFill>
                  <a:schemeClr val="bg2">
                    <a:lumMod val="50000"/>
                  </a:schemeClr>
                </a:solidFill>
              </a:rPr>
              <a:t>. И даже знаешь наизусть известный стих С.Я. Маршака:</a:t>
            </a:r>
          </a:p>
          <a:p>
            <a:pPr marL="0" indent="0">
              <a:buNone/>
            </a:pPr>
            <a:r>
              <a:rPr lang="ru-RU" sz="2800" dirty="0" err="1">
                <a:solidFill>
                  <a:schemeClr val="bg2">
                    <a:lumMod val="50000"/>
                  </a:schemeClr>
                </a:solidFill>
              </a:rPr>
              <a:t>Шалтай-Болтай</a:t>
            </a:r>
            <a:r>
              <a:rPr lang="ru-RU" sz="2800" dirty="0">
                <a:solidFill>
                  <a:schemeClr val="bg2">
                    <a:lumMod val="50000"/>
                  </a:schemeClr>
                </a:solidFill>
              </a:rPr>
              <a:t> сидел на стене.</a:t>
            </a:r>
          </a:p>
          <a:p>
            <a:pPr marL="0" indent="0">
              <a:buNone/>
            </a:pPr>
            <a:r>
              <a:rPr lang="ru-RU" sz="2800" dirty="0" err="1">
                <a:solidFill>
                  <a:schemeClr val="bg2">
                    <a:lumMod val="50000"/>
                  </a:schemeClr>
                </a:solidFill>
              </a:rPr>
              <a:t>Шалтай-Болтай</a:t>
            </a:r>
            <a:r>
              <a:rPr lang="ru-RU" sz="2800" dirty="0">
                <a:solidFill>
                  <a:schemeClr val="bg2">
                    <a:lumMod val="50000"/>
                  </a:schemeClr>
                </a:solidFill>
              </a:rPr>
              <a:t> свалился во сне!</a:t>
            </a:r>
          </a:p>
          <a:p>
            <a:pPr marL="0" indent="0">
              <a:buNone/>
            </a:pPr>
            <a:r>
              <a:rPr lang="ru-RU" sz="2800" dirty="0">
                <a:solidFill>
                  <a:schemeClr val="bg2">
                    <a:lumMod val="50000"/>
                  </a:schemeClr>
                </a:solidFill>
              </a:rPr>
              <a:t>И вся королевская конница, и вся королевская рать</a:t>
            </a:r>
          </a:p>
          <a:p>
            <a:pPr marL="0" indent="0">
              <a:buNone/>
            </a:pPr>
            <a:r>
              <a:rPr lang="ru-RU" sz="2800" dirty="0">
                <a:solidFill>
                  <a:schemeClr val="bg2">
                    <a:lumMod val="50000"/>
                  </a:schemeClr>
                </a:solidFill>
              </a:rPr>
              <a:t>Не может </a:t>
            </a:r>
            <a:r>
              <a:rPr lang="ru-RU" sz="2800" dirty="0" err="1">
                <a:solidFill>
                  <a:schemeClr val="bg2">
                    <a:lumMod val="50000"/>
                  </a:schemeClr>
                </a:solidFill>
              </a:rPr>
              <a:t>Шалтая</a:t>
            </a:r>
            <a:r>
              <a:rPr lang="ru-RU" sz="2800" dirty="0">
                <a:solidFill>
                  <a:schemeClr val="bg2">
                    <a:lumMod val="50000"/>
                  </a:schemeClr>
                </a:solidFill>
              </a:rPr>
              <a:t>,</a:t>
            </a:r>
          </a:p>
          <a:p>
            <a:pPr marL="0" indent="0">
              <a:buNone/>
            </a:pPr>
            <a:r>
              <a:rPr lang="ru-RU" sz="2800" dirty="0">
                <a:solidFill>
                  <a:schemeClr val="bg2">
                    <a:lumMod val="50000"/>
                  </a:schemeClr>
                </a:solidFill>
              </a:rPr>
              <a:t>Не может Болтая,</a:t>
            </a:r>
          </a:p>
          <a:p>
            <a:pPr marL="0" indent="0">
              <a:buNone/>
            </a:pPr>
            <a:r>
              <a:rPr lang="ru-RU" sz="2800" dirty="0" err="1">
                <a:solidFill>
                  <a:schemeClr val="bg2">
                    <a:lumMod val="50000"/>
                  </a:schemeClr>
                </a:solidFill>
              </a:rPr>
              <a:t>Шалтая</a:t>
            </a:r>
            <a:r>
              <a:rPr lang="ru-RU" sz="2800" dirty="0">
                <a:solidFill>
                  <a:schemeClr val="bg2">
                    <a:lumMod val="50000"/>
                  </a:schemeClr>
                </a:solidFill>
              </a:rPr>
              <a:t>-Болтая поднять!</a:t>
            </a:r>
          </a:p>
          <a:p>
            <a:pPr marL="0" indent="0">
              <a:buNone/>
            </a:pPr>
            <a:r>
              <a:rPr lang="ru-RU" sz="2800" dirty="0">
                <a:solidFill>
                  <a:schemeClr val="bg2">
                    <a:lumMod val="50000"/>
                  </a:schemeClr>
                </a:solidFill>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836712"/>
            <a:ext cx="8229600" cy="2306528"/>
          </a:xfrm>
        </p:spPr>
        <p:txBody>
          <a:bodyPr>
            <a:normAutofit fontScale="90000"/>
          </a:bodyPr>
          <a:lstStyle/>
          <a:p>
            <a:pPr algn="l"/>
            <a:r>
              <a:rPr lang="ru-RU" sz="3100" dirty="0">
                <a:solidFill>
                  <a:schemeClr val="bg2">
                    <a:lumMod val="50000"/>
                  </a:schemeClr>
                </a:solidFill>
              </a:rPr>
              <a:t>На первую часть стихотворения попробуй размахивать мягкими, расслабленными («тряпичными»)     руками</a:t>
            </a:r>
            <a:r>
              <a:rPr lang="ru-RU" dirty="0">
                <a:solidFill>
                  <a:schemeClr val="bg2">
                    <a:lumMod val="50000"/>
                  </a:schemeClr>
                </a:solidFill>
              </a:rPr>
              <a:t>. </a:t>
            </a:r>
            <a:br>
              <a:rPr lang="ru-RU" dirty="0"/>
            </a:br>
            <a:br>
              <a:rPr lang="ru-RU" dirty="0"/>
            </a:br>
            <a:endParaRPr lang="ru-RU" dirty="0"/>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b="10712"/>
          <a:stretch>
            <a:fillRect/>
          </a:stretch>
        </p:blipFill>
        <p:spPr bwMode="auto">
          <a:xfrm rot="5400000">
            <a:off x="131328" y="3011888"/>
            <a:ext cx="3857651" cy="2977362"/>
          </a:xfrm>
          <a:prstGeom prst="rect">
            <a:avLst/>
          </a:prstGeom>
          <a:noFill/>
          <a:ln>
            <a:noFill/>
          </a:ln>
        </p:spPr>
      </p:pic>
      <p:sp>
        <p:nvSpPr>
          <p:cNvPr id="5017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018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74638"/>
            <a:ext cx="8229600" cy="5851525"/>
          </a:xfrm>
        </p:spPr>
        <p:txBody>
          <a:bodyPr/>
          <a:lstStyle/>
          <a:p>
            <a:pPr marL="0" indent="0">
              <a:buNone/>
            </a:pPr>
            <a:r>
              <a:rPr lang="ru-RU" sz="2800" dirty="0">
                <a:solidFill>
                  <a:schemeClr val="bg2">
                    <a:lumMod val="50000"/>
                  </a:schemeClr>
                </a:solidFill>
              </a:rPr>
              <a:t>А в той части, где речь идет о королевской коннице, напряги руки, сделай их жесткими и несгибаемыми. Можешь даже промаршировать, изображая шаги воинов в доспехах. На последних строчках стиха ты уже снова </a:t>
            </a:r>
            <a:r>
              <a:rPr lang="ru-RU" sz="2800" dirty="0" err="1">
                <a:solidFill>
                  <a:schemeClr val="bg2">
                    <a:lumMod val="50000"/>
                  </a:schemeClr>
                </a:solidFill>
              </a:rPr>
              <a:t>Шалтай-Болтай</a:t>
            </a:r>
            <a:r>
              <a:rPr lang="ru-RU" sz="2800" dirty="0">
                <a:solidFill>
                  <a:schemeClr val="bg2">
                    <a:lumMod val="50000"/>
                  </a:schemeClr>
                </a:solidFill>
              </a:rPr>
              <a:t>, а значит руки снова мягкие и гибкие.</a:t>
            </a:r>
          </a:p>
          <a:p>
            <a:endParaRPr lang="ru-RU" dirty="0"/>
          </a:p>
        </p:txBody>
      </p:sp>
      <p:pic>
        <p:nvPicPr>
          <p:cNvPr id="4" name="Рисунок 3">
            <a:extLst>
              <a:ext uri="{FF2B5EF4-FFF2-40B4-BE49-F238E27FC236}">
                <a16:creationId xmlns:a16="http://schemas.microsoft.com/office/drawing/2014/main" id="{6B6FEC78-3D06-4BFB-99C6-2387DD9CDB49}"/>
              </a:ext>
            </a:extLst>
          </p:cNvPr>
          <p:cNvPicPr>
            <a:picLocks noChangeAspect="1"/>
          </p:cNvPicPr>
          <p:nvPr/>
        </p:nvPicPr>
        <p:blipFill>
          <a:blip r:embed="rId2"/>
          <a:stretch>
            <a:fillRect/>
          </a:stretch>
        </p:blipFill>
        <p:spPr>
          <a:xfrm>
            <a:off x="755576" y="2996952"/>
            <a:ext cx="2487224" cy="332628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74638"/>
            <a:ext cx="8229600" cy="5851525"/>
          </a:xfrm>
        </p:spPr>
        <p:txBody>
          <a:bodyPr/>
          <a:lstStyle/>
          <a:p>
            <a:pPr marL="0" indent="0">
              <a:buNone/>
            </a:pPr>
            <a:r>
              <a:rPr lang="ru-RU" sz="2800" b="1" u="sng" dirty="0">
                <a:solidFill>
                  <a:schemeClr val="bg2">
                    <a:lumMod val="50000"/>
                  </a:schemeClr>
                </a:solidFill>
              </a:rPr>
              <a:t>Упражнение «Колечки».</a:t>
            </a:r>
            <a:endParaRPr lang="ru-RU" sz="2800" dirty="0">
              <a:solidFill>
                <a:schemeClr val="bg2">
                  <a:lumMod val="50000"/>
                </a:schemeClr>
              </a:solidFill>
            </a:endParaRPr>
          </a:p>
          <a:p>
            <a:pPr marL="0" indent="0">
              <a:buNone/>
            </a:pPr>
            <a:r>
              <a:rPr lang="ru-RU" sz="2800" dirty="0">
                <a:solidFill>
                  <a:schemeClr val="bg2">
                    <a:lumMod val="50000"/>
                  </a:schemeClr>
                </a:solidFill>
              </a:rPr>
              <a:t>Очень простое упражнение. Просто подстраивай «колечки» первого пальца к третьему, второму, четвертому и пятому пальцу. «Колечки» не смыкай, оставляй пространство между первым с остальными пальцами.</a:t>
            </a:r>
          </a:p>
          <a:p>
            <a:pPr marL="0" indent="0">
              <a:buNone/>
            </a:pPr>
            <a:endParaRPr lang="ru-RU" sz="2800" dirty="0">
              <a:solidFill>
                <a:schemeClr val="bg2">
                  <a:lumMod val="50000"/>
                </a:schemeClr>
              </a:solidFill>
            </a:endParaRPr>
          </a:p>
          <a:p>
            <a:endParaRPr lang="ru-RU" dirty="0"/>
          </a:p>
        </p:txBody>
      </p:sp>
      <p:pic>
        <p:nvPicPr>
          <p:cNvPr id="4" name="Рисунок 3">
            <a:extLst>
              <a:ext uri="{FF2B5EF4-FFF2-40B4-BE49-F238E27FC236}">
                <a16:creationId xmlns:a16="http://schemas.microsoft.com/office/drawing/2014/main" id="{5B8EA3B2-8600-46D2-8673-D61198995A71}"/>
              </a:ext>
            </a:extLst>
          </p:cNvPr>
          <p:cNvPicPr>
            <a:picLocks noChangeAspect="1"/>
          </p:cNvPicPr>
          <p:nvPr/>
        </p:nvPicPr>
        <p:blipFill>
          <a:blip r:embed="rId2"/>
          <a:stretch>
            <a:fillRect/>
          </a:stretch>
        </p:blipFill>
        <p:spPr>
          <a:xfrm>
            <a:off x="827584" y="3068960"/>
            <a:ext cx="2206943" cy="2944623"/>
          </a:xfrm>
          <a:prstGeom prst="rect">
            <a:avLst/>
          </a:prstGeom>
        </p:spPr>
      </p:pic>
      <p:pic>
        <p:nvPicPr>
          <p:cNvPr id="5" name="Рисунок 4">
            <a:extLst>
              <a:ext uri="{FF2B5EF4-FFF2-40B4-BE49-F238E27FC236}">
                <a16:creationId xmlns:a16="http://schemas.microsoft.com/office/drawing/2014/main" id="{0319D9A4-27C4-4841-986D-A90533BAF516}"/>
              </a:ext>
            </a:extLst>
          </p:cNvPr>
          <p:cNvPicPr>
            <a:picLocks noChangeAspect="1"/>
          </p:cNvPicPr>
          <p:nvPr/>
        </p:nvPicPr>
        <p:blipFill>
          <a:blip r:embed="rId3"/>
          <a:stretch>
            <a:fillRect/>
          </a:stretch>
        </p:blipFill>
        <p:spPr>
          <a:xfrm>
            <a:off x="3601909" y="3089938"/>
            <a:ext cx="2204292" cy="2944623"/>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marL="0" indent="0">
              <a:buNone/>
            </a:pPr>
            <a:r>
              <a:rPr lang="ru-RU" sz="2800" dirty="0">
                <a:solidFill>
                  <a:schemeClr val="bg2">
                    <a:lumMod val="50000"/>
                  </a:schemeClr>
                </a:solidFill>
              </a:rPr>
              <a:t>А теперь давай попробуем сыграть следующие песенки уже красивой, подготовленной рукой. Представь, что «Цапля» и «Лягушка» теперь передвигаются по клавишам.</a:t>
            </a:r>
          </a:p>
          <a:p>
            <a:pPr marL="0" indent="0">
              <a:buNone/>
            </a:pPr>
            <a:r>
              <a:rPr lang="ru-RU" sz="2800" dirty="0">
                <a:solidFill>
                  <a:schemeClr val="bg2">
                    <a:lumMod val="50000"/>
                  </a:schemeClr>
                </a:solidFill>
              </a:rPr>
              <a:t>Обрати внимание: мелким шрифтом (например, «до») записаны короткие ноты, а крупным («ДО») – длинные.</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476672"/>
            <a:ext cx="8229600" cy="5649491"/>
          </a:xfrm>
        </p:spPr>
        <p:txBody>
          <a:bodyPr/>
          <a:lstStyle/>
          <a:p>
            <a:r>
              <a:rPr lang="ru-RU" sz="2800" dirty="0">
                <a:solidFill>
                  <a:schemeClr val="bg2">
                    <a:lumMod val="50000"/>
                  </a:schemeClr>
                </a:solidFill>
              </a:rPr>
              <a:t>Типичное фортепиано среднего размера имеет около 230 струн, каждая струна имеет натяжение около 70 кг, а суммарное натяжение - около 18 тонн</a:t>
            </a:r>
            <a:r>
              <a:rPr lang="ru-RU" dirty="0">
                <a:solidFill>
                  <a:srgbClr val="2D0D24"/>
                </a:solidFill>
              </a:rPr>
              <a:t>.</a:t>
            </a:r>
          </a:p>
          <a:p>
            <a:r>
              <a:rPr lang="ru-RU" sz="2800" dirty="0">
                <a:solidFill>
                  <a:schemeClr val="bg2">
                    <a:lumMod val="50000"/>
                  </a:schemeClr>
                </a:solidFill>
              </a:rPr>
              <a:t>Общее натяжение струн концертного рояля достигает 30 тонн.</a:t>
            </a:r>
          </a:p>
          <a:p>
            <a:r>
              <a:rPr lang="ru-RU" sz="2800" dirty="0">
                <a:solidFill>
                  <a:schemeClr val="bg2">
                    <a:lumMod val="50000"/>
                  </a:schemeClr>
                </a:solidFill>
              </a:rPr>
              <a:t>Механизм, приводящий фортепиано в действие, называемый механика, имеет до 7500 деталей, каждая из которых участвует в процессе удара молоточка по струнам, в результате </a:t>
            </a:r>
          </a:p>
          <a:p>
            <a:pPr marL="0" indent="0">
              <a:buNone/>
            </a:pPr>
            <a:r>
              <a:rPr lang="ru-RU" sz="2800" dirty="0">
                <a:solidFill>
                  <a:schemeClr val="bg2">
                    <a:lumMod val="50000"/>
                  </a:schemeClr>
                </a:solidFill>
              </a:rPr>
              <a:t>    нажатия клавиши.</a:t>
            </a:r>
          </a:p>
          <a:p>
            <a:pPr marL="0" indent="0">
              <a:buNone/>
            </a:pPr>
            <a:endParaRPr lang="ru-RU" dirty="0">
              <a:solidFill>
                <a:srgbClr val="2D0D24"/>
              </a:solidFill>
            </a:endParaRPr>
          </a:p>
          <a:p>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85794"/>
            <a:ext cx="8229600" cy="1143000"/>
          </a:xfrm>
        </p:spPr>
        <p:txBody>
          <a:bodyPr>
            <a:noAutofit/>
          </a:bodyPr>
          <a:lstStyle/>
          <a:p>
            <a:r>
              <a:rPr lang="ru-RU" sz="3200" dirty="0"/>
              <a:t> </a:t>
            </a:r>
            <a:r>
              <a:rPr lang="ru-RU" sz="2800" dirty="0">
                <a:solidFill>
                  <a:schemeClr val="bg2">
                    <a:lumMod val="50000"/>
                  </a:schemeClr>
                </a:solidFill>
              </a:rPr>
              <a:t>Все эти песенки ты можешь сначала выучить отдельно каждой рукой, а потом поделить мелодию между двумя руками.</a:t>
            </a:r>
            <a:br>
              <a:rPr lang="ru-RU" sz="2800" dirty="0">
                <a:solidFill>
                  <a:schemeClr val="bg2">
                    <a:lumMod val="50000"/>
                  </a:schemeClr>
                </a:solidFill>
              </a:rPr>
            </a:br>
            <a:endParaRPr lang="ru-RU" sz="2800" dirty="0">
              <a:solidFill>
                <a:schemeClr val="bg2">
                  <a:lumMod val="50000"/>
                </a:schemeClr>
              </a:solidFill>
            </a:endParaRPr>
          </a:p>
        </p:txBody>
      </p:sp>
      <p:sp>
        <p:nvSpPr>
          <p:cNvPr id="3" name="Содержимое 2"/>
          <p:cNvSpPr>
            <a:spLocks noGrp="1"/>
          </p:cNvSpPr>
          <p:nvPr>
            <p:ph idx="1"/>
          </p:nvPr>
        </p:nvSpPr>
        <p:spPr>
          <a:xfrm>
            <a:off x="457200" y="2046309"/>
            <a:ext cx="8229600" cy="4525963"/>
          </a:xfrm>
        </p:spPr>
        <p:txBody>
          <a:bodyPr/>
          <a:lstStyle/>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034" y="2133600"/>
            <a:ext cx="8297485" cy="350997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786" y="1852612"/>
            <a:ext cx="7780650" cy="400528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02378" y="2240880"/>
            <a:ext cx="7539243" cy="324460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marL="0" indent="0">
              <a:buNone/>
            </a:pPr>
            <a:r>
              <a:rPr lang="ru-RU" sz="2800" b="1" u="sng" dirty="0">
                <a:solidFill>
                  <a:schemeClr val="bg2">
                    <a:lumMod val="50000"/>
                  </a:schemeClr>
                </a:solidFill>
              </a:rPr>
              <a:t>МЕЛОДИЯ</a:t>
            </a:r>
            <a:r>
              <a:rPr lang="ru-RU" sz="2800" dirty="0">
                <a:solidFill>
                  <a:schemeClr val="bg2">
                    <a:lumMod val="50000"/>
                  </a:schemeClr>
                </a:solidFill>
              </a:rPr>
              <a:t> -  это основа музыки, её душа. Её можно спеть на любой слог, нотами, используя стихотворный текст. Мелодия передает основной характер музыкального произведения. </a:t>
            </a:r>
          </a:p>
          <a:p>
            <a:pPr marL="0" indent="0">
              <a:buNone/>
            </a:pPr>
            <a:r>
              <a:rPr lang="ru-RU" sz="2800" b="1" u="sng" dirty="0">
                <a:solidFill>
                  <a:schemeClr val="bg2">
                    <a:lumMod val="50000"/>
                  </a:schemeClr>
                </a:solidFill>
              </a:rPr>
              <a:t>АККОМПАНЕМЕНТ</a:t>
            </a:r>
            <a:r>
              <a:rPr lang="ru-RU" sz="2800" dirty="0">
                <a:solidFill>
                  <a:schemeClr val="bg2">
                    <a:lumMod val="50000"/>
                  </a:schemeClr>
                </a:solidFill>
              </a:rPr>
              <a:t> – украшение мелодии. С ним мелодия приобретает большую выразительность. </a:t>
            </a:r>
          </a:p>
          <a:p>
            <a:pPr marL="0" indent="0">
              <a:buNone/>
            </a:pPr>
            <a:endParaRPr lang="ru-RU" sz="2800" dirty="0">
              <a:solidFill>
                <a:schemeClr val="bg2">
                  <a:lumMod val="50000"/>
                </a:schemeClr>
              </a:solidFill>
            </a:endParaRPr>
          </a:p>
          <a:p>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01CD99-A266-40A1-9C07-B8E255F2917F}"/>
              </a:ext>
            </a:extLst>
          </p:cNvPr>
          <p:cNvSpPr>
            <a:spLocks noGrp="1"/>
          </p:cNvSpPr>
          <p:nvPr>
            <p:ph type="title"/>
          </p:nvPr>
        </p:nvSpPr>
        <p:spPr>
          <a:xfrm flipV="1">
            <a:off x="457200" y="228919"/>
            <a:ext cx="8229600" cy="45719"/>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42345A24-A572-4793-BB7B-726C4402152E}"/>
              </a:ext>
            </a:extLst>
          </p:cNvPr>
          <p:cNvSpPr>
            <a:spLocks noGrp="1"/>
          </p:cNvSpPr>
          <p:nvPr>
            <p:ph idx="1"/>
          </p:nvPr>
        </p:nvSpPr>
        <p:spPr/>
        <p:txBody>
          <a:bodyPr/>
          <a:lstStyle/>
          <a:p>
            <a:endParaRPr lang="ru-RU"/>
          </a:p>
        </p:txBody>
      </p:sp>
      <p:sp>
        <p:nvSpPr>
          <p:cNvPr id="4" name="Прямоугольник 3">
            <a:extLst>
              <a:ext uri="{FF2B5EF4-FFF2-40B4-BE49-F238E27FC236}">
                <a16:creationId xmlns:a16="http://schemas.microsoft.com/office/drawing/2014/main" id="{59A24A82-6573-4082-9B86-3F420DB652BB}"/>
              </a:ext>
            </a:extLst>
          </p:cNvPr>
          <p:cNvSpPr/>
          <p:nvPr/>
        </p:nvSpPr>
        <p:spPr>
          <a:xfrm>
            <a:off x="678396" y="434714"/>
            <a:ext cx="7787208" cy="5724644"/>
          </a:xfrm>
          <a:prstGeom prst="rect">
            <a:avLst/>
          </a:prstGeom>
        </p:spPr>
        <p:txBody>
          <a:bodyPr wrap="square">
            <a:spAutoFit/>
          </a:bodyPr>
          <a:lstStyle/>
          <a:p>
            <a:r>
              <a:rPr lang="ru-RU" sz="2600" b="1" u="sng" dirty="0">
                <a:solidFill>
                  <a:schemeClr val="bg2">
                    <a:lumMod val="50000"/>
                  </a:schemeClr>
                </a:solidFill>
              </a:rPr>
              <a:t>Черные клавиши.</a:t>
            </a:r>
          </a:p>
          <a:p>
            <a:r>
              <a:rPr lang="ru-RU" sz="2600" dirty="0">
                <a:solidFill>
                  <a:schemeClr val="bg2">
                    <a:lumMod val="50000"/>
                  </a:schemeClr>
                </a:solidFill>
              </a:rPr>
              <a:t>Если ты хорошо запомнил название и расположение белых клавиш, смело приступай к изучению черных!</a:t>
            </a:r>
          </a:p>
          <a:p>
            <a:r>
              <a:rPr lang="ru-RU" sz="2600" dirty="0">
                <a:solidFill>
                  <a:schemeClr val="bg2">
                    <a:lumMod val="50000"/>
                  </a:schemeClr>
                </a:solidFill>
              </a:rPr>
              <a:t>Каждая черная клавиша имеет два названия со словом «диез» и со словом «бемоль». Получается, что каждая серная клавиша имеет и «имя», и «фамилию». Совсем как у людей, правда?</a:t>
            </a:r>
          </a:p>
          <a:p>
            <a:r>
              <a:rPr lang="ru-RU" sz="2600" dirty="0">
                <a:solidFill>
                  <a:schemeClr val="bg2">
                    <a:lumMod val="50000"/>
                  </a:schemeClr>
                </a:solidFill>
              </a:rPr>
              <a:t>Допустим, тебя зовут Сергей, а фамилия -Иванов. Если позвать тебя по имени, ты поймешь, что обращаются именно к тебе? А если обратиться к тебе назвав фамилию? Тоже ведь будет понятно, что спрашивают именно тебя? Так и с черной </a:t>
            </a:r>
          </a:p>
          <a:p>
            <a:r>
              <a:rPr lang="ru-RU" sz="2600" dirty="0">
                <a:solidFill>
                  <a:schemeClr val="bg2">
                    <a:lumMod val="50000"/>
                  </a:schemeClr>
                </a:solidFill>
              </a:rPr>
              <a:t>клавишей: называть мы ее будем по-разному, но звучать, «откликаться» будет один и тот же звук</a:t>
            </a:r>
            <a:r>
              <a:rPr lang="ru-RU" sz="2800" dirty="0">
                <a:solidFill>
                  <a:schemeClr val="bg2">
                    <a:lumMod val="50000"/>
                  </a:schemeClr>
                </a:solidFill>
              </a:rPr>
              <a:t>!</a:t>
            </a:r>
          </a:p>
        </p:txBody>
      </p:sp>
    </p:spTree>
    <p:extLst>
      <p:ext uri="{BB962C8B-B14F-4D97-AF65-F5344CB8AC3E}">
        <p14:creationId xmlns:p14="http://schemas.microsoft.com/office/powerpoint/2010/main" val="373534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AD0498-96C2-4A63-9D22-407B1240E441}"/>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1794F23-7403-4CA8-8703-6B0F3FCC66E1}"/>
              </a:ext>
            </a:extLst>
          </p:cNvPr>
          <p:cNvSpPr>
            <a:spLocks noGrp="1"/>
          </p:cNvSpPr>
          <p:nvPr>
            <p:ph idx="1"/>
          </p:nvPr>
        </p:nvSpPr>
        <p:spPr>
          <a:xfrm>
            <a:off x="457200" y="764704"/>
            <a:ext cx="8229600" cy="5361459"/>
          </a:xfrm>
        </p:spPr>
        <p:txBody>
          <a:bodyPr>
            <a:normAutofit fontScale="92500" lnSpcReduction="20000"/>
          </a:bodyPr>
          <a:lstStyle/>
          <a:p>
            <a:pPr marL="0" indent="0">
              <a:buNone/>
            </a:pPr>
            <a:r>
              <a:rPr lang="ru-RU" dirty="0">
                <a:solidFill>
                  <a:schemeClr val="bg2">
                    <a:lumMod val="50000"/>
                  </a:schemeClr>
                </a:solidFill>
              </a:rPr>
              <a:t>Итак. Берем первую черную клавишу из «окошечка» (нижнюю из двух соседних черных). Слева от нее, как ты уже знаешь, находится белая клавиша «ДО». Добавляем к названию белой клавиши слово «диез» и получаем «имя» черной! Таким образом, эта черная клавиша будет называться «ДО диез».</a:t>
            </a:r>
          </a:p>
          <a:p>
            <a:pPr marL="0" indent="0">
              <a:buNone/>
            </a:pPr>
            <a:r>
              <a:rPr lang="ru-RU" dirty="0">
                <a:solidFill>
                  <a:schemeClr val="bg2">
                    <a:lumMod val="50000"/>
                  </a:schemeClr>
                </a:solidFill>
              </a:rPr>
              <a:t>Сыграй и спой вслух звук клавиши «ДО» и «ДО диез». Чей «голос» звучит тоньше? Конечно же у «ДО диез»! Диез обозначается знаком #.  Правда, что он похож на лестницу? По нему нота поднимается, тянет вверх и начинает звучать выше. Поэтому мы говорим, что… </a:t>
            </a:r>
          </a:p>
        </p:txBody>
      </p:sp>
    </p:spTree>
    <p:extLst>
      <p:ext uri="{BB962C8B-B14F-4D97-AF65-F5344CB8AC3E}">
        <p14:creationId xmlns:p14="http://schemas.microsoft.com/office/powerpoint/2010/main" val="15679376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9BFA20-4588-4B87-95A9-BC660F547335}"/>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05905D9-4188-4333-B534-9DF9B2930D62}"/>
              </a:ext>
            </a:extLst>
          </p:cNvPr>
          <p:cNvSpPr>
            <a:spLocks noGrp="1"/>
          </p:cNvSpPr>
          <p:nvPr>
            <p:ph idx="1"/>
          </p:nvPr>
        </p:nvSpPr>
        <p:spPr>
          <a:xfrm>
            <a:off x="457200" y="620688"/>
            <a:ext cx="8229600" cy="5505475"/>
          </a:xfrm>
        </p:spPr>
        <p:txBody>
          <a:bodyPr>
            <a:normAutofit/>
          </a:bodyPr>
          <a:lstStyle/>
          <a:p>
            <a:pPr marL="0" indent="0">
              <a:buNone/>
            </a:pPr>
            <a:r>
              <a:rPr lang="ru-RU" sz="4000" dirty="0">
                <a:solidFill>
                  <a:schemeClr val="bg2">
                    <a:lumMod val="50000"/>
                  </a:schemeClr>
                </a:solidFill>
              </a:rPr>
              <a:t> # (диез)  - это знак повышения.</a:t>
            </a:r>
          </a:p>
          <a:p>
            <a:pPr marL="0" indent="0">
              <a:buNone/>
            </a:pPr>
            <a:r>
              <a:rPr lang="ru-RU" sz="2800" dirty="0">
                <a:solidFill>
                  <a:schemeClr val="bg2">
                    <a:lumMod val="50000"/>
                  </a:schemeClr>
                </a:solidFill>
              </a:rPr>
              <a:t>По такому же принципу образуются названия («имена») остальных черных клавиш со словом «диез»: всегда за основу берется название соседней нижней белой клавиши. </a:t>
            </a:r>
          </a:p>
          <a:p>
            <a:pPr marL="0" indent="0">
              <a:buNone/>
            </a:pPr>
            <a:r>
              <a:rPr lang="ru-RU" sz="2800" dirty="0">
                <a:solidFill>
                  <a:schemeClr val="bg2">
                    <a:lumMod val="50000"/>
                  </a:schemeClr>
                </a:solidFill>
              </a:rPr>
              <a:t>Проиграй все черные клавиши, называя их вслух, сначала снизу-вверх, а потом сверху – вниз</a:t>
            </a:r>
            <a:r>
              <a:rPr lang="ru-RU" sz="4000" dirty="0">
                <a:solidFill>
                  <a:schemeClr val="bg2">
                    <a:lumMod val="50000"/>
                  </a:schemeClr>
                </a:solidFill>
              </a:rPr>
              <a:t>. </a:t>
            </a:r>
          </a:p>
          <a:p>
            <a:pPr marL="0" indent="0">
              <a:buNone/>
            </a:pPr>
            <a:endParaRPr lang="ru-RU" sz="4000" dirty="0">
              <a:solidFill>
                <a:schemeClr val="bg2">
                  <a:lumMod val="50000"/>
                </a:schemeClr>
              </a:solidFill>
            </a:endParaRPr>
          </a:p>
        </p:txBody>
      </p:sp>
      <p:pic>
        <p:nvPicPr>
          <p:cNvPr id="5" name="Рисунок 4">
            <a:extLst>
              <a:ext uri="{FF2B5EF4-FFF2-40B4-BE49-F238E27FC236}">
                <a16:creationId xmlns:a16="http://schemas.microsoft.com/office/drawing/2014/main" id="{45C0CE0E-6D79-4112-B830-DC9535D939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4320338"/>
            <a:ext cx="2564409" cy="2135125"/>
          </a:xfrm>
          <a:prstGeom prst="rect">
            <a:avLst/>
          </a:prstGeom>
        </p:spPr>
      </p:pic>
    </p:spTree>
    <p:extLst>
      <p:ext uri="{BB962C8B-B14F-4D97-AF65-F5344CB8AC3E}">
        <p14:creationId xmlns:p14="http://schemas.microsoft.com/office/powerpoint/2010/main" val="32131413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92CE06-A453-4A5E-9499-2118EDD452CC}"/>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0E12769C-25D1-4224-9F54-9707E610D83F}"/>
              </a:ext>
            </a:extLst>
          </p:cNvPr>
          <p:cNvSpPr>
            <a:spLocks noGrp="1"/>
          </p:cNvSpPr>
          <p:nvPr>
            <p:ph idx="1"/>
          </p:nvPr>
        </p:nvSpPr>
        <p:spPr>
          <a:xfrm>
            <a:off x="457200" y="274638"/>
            <a:ext cx="8229600" cy="5674643"/>
          </a:xfrm>
        </p:spPr>
        <p:txBody>
          <a:bodyPr>
            <a:normAutofit/>
          </a:bodyPr>
          <a:lstStyle/>
          <a:p>
            <a:pPr marL="0" indent="0">
              <a:buNone/>
            </a:pPr>
            <a:r>
              <a:rPr lang="ru-RU" sz="3000" dirty="0">
                <a:solidFill>
                  <a:schemeClr val="bg2">
                    <a:lumMod val="50000"/>
                  </a:schemeClr>
                </a:solidFill>
              </a:rPr>
              <a:t>«Фамилия» каждой черной клавиши тоже получается из названия белой клавиши. Только теперь мы будем брать соседнюю верхнюю белую клавишу. И добавляем слово «бемоль».</a:t>
            </a:r>
          </a:p>
          <a:p>
            <a:pPr marL="0" indent="0">
              <a:buNone/>
            </a:pPr>
            <a:r>
              <a:rPr lang="ru-RU" sz="3000" dirty="0">
                <a:solidFill>
                  <a:schemeClr val="bg2">
                    <a:lumMod val="50000"/>
                  </a:schemeClr>
                </a:solidFill>
              </a:rPr>
              <a:t>А теперь спой и сравни голоса клавиши «СОЛЬ» и клавиши «СОЛЬ бемоль». У какой из них голос тоньше? Правильно, у клавиши «СОЛЬ» голос тоньше. «Бемоль» обозначается знаком   </a:t>
            </a:r>
          </a:p>
          <a:p>
            <a:pPr marL="0" indent="0">
              <a:buNone/>
            </a:pPr>
            <a:r>
              <a:rPr lang="ru-RU" sz="3000" dirty="0">
                <a:solidFill>
                  <a:schemeClr val="bg2">
                    <a:lumMod val="50000"/>
                  </a:schemeClr>
                </a:solidFill>
              </a:rPr>
              <a:t>Знак «бемоль» похож на мягкий стул: на него нота присаживается и начинает </a:t>
            </a:r>
          </a:p>
          <a:p>
            <a:pPr marL="0" indent="0">
              <a:buNone/>
            </a:pPr>
            <a:r>
              <a:rPr lang="ru-RU" sz="3000" dirty="0">
                <a:solidFill>
                  <a:schemeClr val="bg2">
                    <a:lumMod val="50000"/>
                  </a:schemeClr>
                </a:solidFill>
              </a:rPr>
              <a:t>звучать ниже.</a:t>
            </a:r>
          </a:p>
          <a:p>
            <a:endParaRPr lang="ru-RU" dirty="0"/>
          </a:p>
        </p:txBody>
      </p:sp>
    </p:spTree>
    <p:extLst>
      <p:ext uri="{BB962C8B-B14F-4D97-AF65-F5344CB8AC3E}">
        <p14:creationId xmlns:p14="http://schemas.microsoft.com/office/powerpoint/2010/main" val="40732741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1A73B957-17EE-4442-8C95-A80C2C09EF5D}"/>
              </a:ext>
            </a:extLst>
          </p:cNvPr>
          <p:cNvPicPr>
            <a:picLocks noChangeAspect="1"/>
          </p:cNvPicPr>
          <p:nvPr/>
        </p:nvPicPr>
        <p:blipFill>
          <a:blip r:embed="rId2"/>
          <a:stretch>
            <a:fillRect/>
          </a:stretch>
        </p:blipFill>
        <p:spPr>
          <a:xfrm>
            <a:off x="611561" y="274638"/>
            <a:ext cx="648072" cy="1184274"/>
          </a:xfrm>
          <a:prstGeom prst="rect">
            <a:avLst/>
          </a:prstGeom>
        </p:spPr>
      </p:pic>
      <p:sp>
        <p:nvSpPr>
          <p:cNvPr id="2" name="Заголовок 1">
            <a:extLst>
              <a:ext uri="{FF2B5EF4-FFF2-40B4-BE49-F238E27FC236}">
                <a16:creationId xmlns:a16="http://schemas.microsoft.com/office/drawing/2014/main" id="{5E2A3F57-1F89-4813-90C5-E8C1CA2EAACD}"/>
              </a:ext>
            </a:extLst>
          </p:cNvPr>
          <p:cNvSpPr>
            <a:spLocks noGrp="1"/>
          </p:cNvSpPr>
          <p:nvPr>
            <p:ph type="title"/>
          </p:nvPr>
        </p:nvSpPr>
        <p:spPr>
          <a:xfrm>
            <a:off x="457200" y="274638"/>
            <a:ext cx="8229600" cy="1143000"/>
          </a:xfrm>
        </p:spPr>
        <p:txBody>
          <a:bodyPr>
            <a:normAutofit fontScale="90000"/>
          </a:bodyPr>
          <a:lstStyle/>
          <a:p>
            <a:br>
              <a:rPr lang="ru-RU" dirty="0"/>
            </a:br>
            <a:br>
              <a:rPr lang="ru-RU" dirty="0"/>
            </a:br>
            <a:r>
              <a:rPr lang="ru-RU" dirty="0"/>
              <a:t>      </a:t>
            </a:r>
            <a:br>
              <a:rPr lang="ru-RU" dirty="0"/>
            </a:br>
            <a:r>
              <a:rPr lang="ru-RU" dirty="0"/>
              <a:t>       </a:t>
            </a:r>
            <a:r>
              <a:rPr lang="ru-RU" dirty="0">
                <a:solidFill>
                  <a:schemeClr val="bg2">
                    <a:lumMod val="50000"/>
                  </a:schemeClr>
                </a:solidFill>
              </a:rPr>
              <a:t>-</a:t>
            </a:r>
            <a:r>
              <a:rPr lang="ru-RU" dirty="0"/>
              <a:t> </a:t>
            </a:r>
            <a:r>
              <a:rPr lang="ru-RU" dirty="0">
                <a:solidFill>
                  <a:schemeClr val="bg2">
                    <a:lumMod val="50000"/>
                  </a:schemeClr>
                </a:solidFill>
              </a:rPr>
              <a:t>бемоль) – это знак понижения.</a:t>
            </a:r>
            <a:br>
              <a:rPr lang="ru-RU" dirty="0">
                <a:solidFill>
                  <a:schemeClr val="bg2">
                    <a:lumMod val="50000"/>
                  </a:schemeClr>
                </a:solidFill>
              </a:rPr>
            </a:br>
            <a:br>
              <a:rPr lang="ru-RU" dirty="0">
                <a:solidFill>
                  <a:schemeClr val="bg2">
                    <a:lumMod val="50000"/>
                  </a:schemeClr>
                </a:solidFill>
              </a:rPr>
            </a:br>
            <a:br>
              <a:rPr lang="ru-RU" dirty="0"/>
            </a:br>
            <a:endParaRPr lang="ru-RU" sz="3100" dirty="0">
              <a:solidFill>
                <a:schemeClr val="bg2">
                  <a:lumMod val="50000"/>
                </a:schemeClr>
              </a:solidFill>
            </a:endParaRPr>
          </a:p>
        </p:txBody>
      </p:sp>
      <p:sp>
        <p:nvSpPr>
          <p:cNvPr id="3" name="Объект 2">
            <a:extLst>
              <a:ext uri="{FF2B5EF4-FFF2-40B4-BE49-F238E27FC236}">
                <a16:creationId xmlns:a16="http://schemas.microsoft.com/office/drawing/2014/main" id="{6B69169B-2C02-4E46-9A3B-9D5DD0198081}"/>
              </a:ext>
            </a:extLst>
          </p:cNvPr>
          <p:cNvSpPr>
            <a:spLocks noGrp="1"/>
          </p:cNvSpPr>
          <p:nvPr>
            <p:ph idx="1"/>
          </p:nvPr>
        </p:nvSpPr>
        <p:spPr/>
        <p:txBody>
          <a:bodyPr/>
          <a:lstStyle/>
          <a:p>
            <a:pPr marL="0" indent="0">
              <a:buNone/>
            </a:pPr>
            <a:r>
              <a:rPr lang="ru-RU" sz="2800" dirty="0">
                <a:solidFill>
                  <a:schemeClr val="bg2">
                    <a:lumMod val="50000"/>
                  </a:schemeClr>
                </a:solidFill>
              </a:rPr>
              <a:t>Проиграй все черные клавиши еще раз, но называя только их «фамилии».</a:t>
            </a:r>
          </a:p>
          <a:p>
            <a:endParaRPr lang="ru-RU" sz="2800" dirty="0">
              <a:solidFill>
                <a:schemeClr val="bg2">
                  <a:lumMod val="50000"/>
                </a:schemeClr>
              </a:solidFill>
            </a:endParaRPr>
          </a:p>
          <a:p>
            <a:endParaRPr lang="ru-RU" dirty="0"/>
          </a:p>
        </p:txBody>
      </p:sp>
      <p:pic>
        <p:nvPicPr>
          <p:cNvPr id="9" name="Рисунок 8">
            <a:extLst>
              <a:ext uri="{FF2B5EF4-FFF2-40B4-BE49-F238E27FC236}">
                <a16:creationId xmlns:a16="http://schemas.microsoft.com/office/drawing/2014/main" id="{CE899BA6-A35F-4D68-8A08-DE8634BC86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744" y="2708920"/>
            <a:ext cx="3223260" cy="3186684"/>
          </a:xfrm>
          <a:prstGeom prst="rect">
            <a:avLst/>
          </a:prstGeom>
        </p:spPr>
      </p:pic>
    </p:spTree>
    <p:extLst>
      <p:ext uri="{BB962C8B-B14F-4D97-AF65-F5344CB8AC3E}">
        <p14:creationId xmlns:p14="http://schemas.microsoft.com/office/powerpoint/2010/main" val="12088793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ru-RU" sz="3000" dirty="0">
                <a:solidFill>
                  <a:schemeClr val="bg2">
                    <a:lumMod val="50000"/>
                  </a:schemeClr>
                </a:solidFill>
              </a:rPr>
              <a:t>ДЛИТЕЛЬНОСТИ</a:t>
            </a:r>
          </a:p>
        </p:txBody>
      </p:sp>
      <p:sp>
        <p:nvSpPr>
          <p:cNvPr id="3" name="Содержимое 2"/>
          <p:cNvSpPr>
            <a:spLocks noGrp="1"/>
          </p:cNvSpPr>
          <p:nvPr>
            <p:ph idx="1"/>
          </p:nvPr>
        </p:nvSpPr>
        <p:spPr>
          <a:xfrm>
            <a:off x="457200" y="1268760"/>
            <a:ext cx="8229600" cy="4857403"/>
          </a:xfrm>
        </p:spPr>
        <p:txBody>
          <a:bodyPr>
            <a:normAutofit fontScale="77500" lnSpcReduction="20000"/>
          </a:bodyPr>
          <a:lstStyle/>
          <a:p>
            <a:pPr marL="0" indent="0">
              <a:buNone/>
            </a:pPr>
            <a:r>
              <a:rPr lang="ru-RU" sz="3300" b="1" dirty="0">
                <a:solidFill>
                  <a:schemeClr val="bg2">
                    <a:lumMod val="50000"/>
                  </a:schemeClr>
                </a:solidFill>
              </a:rPr>
              <a:t>Звуки мелодии отличаются не только по высоте, но и по продолжительности звучания. </a:t>
            </a:r>
            <a:r>
              <a:rPr lang="ru-RU" sz="3300" dirty="0">
                <a:solidFill>
                  <a:schemeClr val="bg2">
                    <a:lumMod val="50000"/>
                  </a:schemeClr>
                </a:solidFill>
              </a:rPr>
              <a:t>Они бывают длинными, короткими и средними. Приготовь ладошки. Спой любую разученную тобой песенку, а руками простучи длину звуков: короткие ты будешь хлопать в ладошки, а длинные – легко ударять по коленкам.</a:t>
            </a:r>
          </a:p>
          <a:p>
            <a:pPr marL="0" indent="0">
              <a:buNone/>
            </a:pPr>
            <a:r>
              <a:rPr lang="ru-RU" sz="3300" dirty="0">
                <a:solidFill>
                  <a:schemeClr val="bg2">
                    <a:lumMod val="50000"/>
                  </a:schemeClr>
                </a:solidFill>
              </a:rPr>
              <a:t>То же самое сделай с новыми песенками: показывай рукой ступеньки, высоту звуков, их движение; а теперь эти же песенки простучи в ладоши, отделяя длинные ноты на коленки. И обязательно нарисуй иллюстрацию к ним, и у тебя получится </a:t>
            </a:r>
          </a:p>
          <a:p>
            <a:pPr marL="0" indent="0">
              <a:buNone/>
            </a:pPr>
            <a:r>
              <a:rPr lang="ru-RU" sz="3300" dirty="0">
                <a:solidFill>
                  <a:schemeClr val="bg2">
                    <a:lumMod val="50000"/>
                  </a:schemeClr>
                </a:solidFill>
              </a:rPr>
              <a:t>настоящий музыкальный альбом!</a:t>
            </a:r>
          </a:p>
          <a:p>
            <a:pPr marL="0" indent="0">
              <a:buNone/>
            </a:pPr>
            <a:r>
              <a:rPr lang="ru-RU" sz="3300" dirty="0">
                <a:solidFill>
                  <a:schemeClr val="bg2">
                    <a:lumMod val="50000"/>
                  </a:schemeClr>
                </a:solidFill>
              </a:rPr>
              <a:t> </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88640"/>
            <a:ext cx="8229600" cy="85998"/>
          </a:xfrm>
        </p:spPr>
        <p:txBody>
          <a:bodyPr>
            <a:normAutofit fontScale="90000"/>
          </a:bodyPr>
          <a:lstStyle/>
          <a:p>
            <a:endParaRPr lang="ru-RU" dirty="0"/>
          </a:p>
        </p:txBody>
      </p:sp>
      <p:sp>
        <p:nvSpPr>
          <p:cNvPr id="3" name="Содержимое 2"/>
          <p:cNvSpPr>
            <a:spLocks noGrp="1"/>
          </p:cNvSpPr>
          <p:nvPr>
            <p:ph idx="1"/>
          </p:nvPr>
        </p:nvSpPr>
        <p:spPr>
          <a:xfrm>
            <a:off x="457200" y="188640"/>
            <a:ext cx="8229600" cy="5937523"/>
          </a:xfrm>
        </p:spPr>
        <p:txBody>
          <a:bodyPr>
            <a:normAutofit lnSpcReduction="10000"/>
          </a:bodyPr>
          <a:lstStyle/>
          <a:p>
            <a:r>
              <a:rPr lang="ru-RU" sz="2800" dirty="0">
                <a:solidFill>
                  <a:srgbClr val="2D0D24"/>
                </a:solidFill>
              </a:rPr>
              <a:t>Новое фортепиано следует настраивать четыре раза в первый год эксплуатации при каждой смене сезона и, по  крайней мере, </a:t>
            </a:r>
          </a:p>
          <a:p>
            <a:pPr marL="0" indent="0">
              <a:buNone/>
            </a:pPr>
            <a:r>
              <a:rPr lang="ru-RU" sz="2800" dirty="0">
                <a:solidFill>
                  <a:srgbClr val="2D0D24"/>
                </a:solidFill>
              </a:rPr>
              <a:t>     дважды в год в дальнейшем.</a:t>
            </a:r>
          </a:p>
          <a:p>
            <a:r>
              <a:rPr lang="ru-RU" sz="2800" dirty="0">
                <a:solidFill>
                  <a:srgbClr val="2D0D24"/>
                </a:solidFill>
              </a:rPr>
              <a:t>Первое фортепиано с возвратным механизмом для молоточков и возможностью играть с различным уровнем громкости было изготовлено около 1700 года итальянцем Бартоломео </a:t>
            </a:r>
            <a:r>
              <a:rPr lang="ru-RU" sz="2800" dirty="0" err="1">
                <a:solidFill>
                  <a:srgbClr val="2D0D24"/>
                </a:solidFill>
              </a:rPr>
              <a:t>Кристофори</a:t>
            </a:r>
            <a:r>
              <a:rPr lang="ru-RU" sz="2800" dirty="0">
                <a:solidFill>
                  <a:srgbClr val="2D0D24"/>
                </a:solidFill>
              </a:rPr>
              <a:t> (1655-1731). </a:t>
            </a:r>
            <a:r>
              <a:rPr lang="ru-RU" sz="2800" dirty="0" err="1">
                <a:solidFill>
                  <a:srgbClr val="2D0D24"/>
                </a:solidFill>
              </a:rPr>
              <a:t>Кристофори</a:t>
            </a:r>
            <a:r>
              <a:rPr lang="ru-RU" sz="2800" dirty="0">
                <a:solidFill>
                  <a:srgbClr val="2D0D24"/>
                </a:solidFill>
              </a:rPr>
              <a:t>, занимавшийся изготовлением клавесинов, усовершенствовал принцип их работы</a:t>
            </a:r>
          </a:p>
          <a:p>
            <a:pPr marL="0" indent="0">
              <a:buNone/>
            </a:pPr>
            <a:r>
              <a:rPr lang="ru-RU" sz="2800" dirty="0">
                <a:solidFill>
                  <a:srgbClr val="2D0D24"/>
                </a:solidFill>
              </a:rPr>
              <a:t>    и создал несколько моделей </a:t>
            </a:r>
          </a:p>
          <a:p>
            <a:pPr marL="0" indent="0">
              <a:buNone/>
            </a:pPr>
            <a:r>
              <a:rPr lang="ru-RU" sz="2800" dirty="0">
                <a:solidFill>
                  <a:srgbClr val="2D0D24"/>
                </a:solidFill>
              </a:rPr>
              <a:t>    фортепиано.</a:t>
            </a:r>
          </a:p>
          <a:p>
            <a:endParaRPr lang="ru-RU" sz="2800" dirty="0">
              <a:solidFill>
                <a:srgbClr val="2D0D24"/>
              </a:solidFill>
            </a:endParaRPr>
          </a:p>
          <a:p>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93192" y="1600200"/>
            <a:ext cx="6757615" cy="452596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7106" y="1600200"/>
            <a:ext cx="7049787" cy="452596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4414" y="642918"/>
            <a:ext cx="6943753" cy="5989398"/>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500034" y="699356"/>
            <a:ext cx="8177169" cy="5658601"/>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48094" y="1600200"/>
            <a:ext cx="6247812" cy="4525963"/>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57224" y="359747"/>
            <a:ext cx="4714908" cy="621252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46574" y="1643471"/>
            <a:ext cx="7450851" cy="4439421"/>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86909" y="761417"/>
            <a:ext cx="7599867" cy="5525103"/>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57224" y="512971"/>
            <a:ext cx="7519202" cy="577354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55569" y="285728"/>
            <a:ext cx="8602711" cy="639181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228919"/>
            <a:ext cx="8229600" cy="45719"/>
          </a:xfrm>
        </p:spPr>
        <p:txBody>
          <a:bodyPr>
            <a:normAutofit fontScale="90000"/>
          </a:bodyPr>
          <a:lstStyle/>
          <a:p>
            <a:endParaRPr lang="ru-RU" dirty="0"/>
          </a:p>
        </p:txBody>
      </p:sp>
      <p:sp>
        <p:nvSpPr>
          <p:cNvPr id="3" name="Содержимое 2"/>
          <p:cNvSpPr>
            <a:spLocks noGrp="1"/>
          </p:cNvSpPr>
          <p:nvPr>
            <p:ph idx="1"/>
          </p:nvPr>
        </p:nvSpPr>
        <p:spPr>
          <a:xfrm>
            <a:off x="457200" y="404664"/>
            <a:ext cx="8229600" cy="5721499"/>
          </a:xfrm>
        </p:spPr>
        <p:txBody>
          <a:bodyPr>
            <a:normAutofit lnSpcReduction="10000"/>
          </a:bodyPr>
          <a:lstStyle/>
          <a:p>
            <a:r>
              <a:rPr lang="ru-RU" sz="2800" dirty="0">
                <a:solidFill>
                  <a:srgbClr val="2D0D24"/>
                </a:solidFill>
              </a:rPr>
              <a:t>Слово "фортепиано" произошло от названия, данного </a:t>
            </a:r>
            <a:r>
              <a:rPr lang="ru-RU" sz="2800" dirty="0" err="1">
                <a:solidFill>
                  <a:srgbClr val="2D0D24"/>
                </a:solidFill>
              </a:rPr>
              <a:t>Кристофори</a:t>
            </a:r>
            <a:r>
              <a:rPr lang="ru-RU" sz="2800" dirty="0">
                <a:solidFill>
                  <a:srgbClr val="2D0D24"/>
                </a:solidFill>
              </a:rPr>
              <a:t> своему инструменту:</a:t>
            </a:r>
          </a:p>
          <a:p>
            <a:pPr marL="0" indent="0">
              <a:buNone/>
            </a:pPr>
            <a:r>
              <a:rPr lang="ru-RU" sz="2800" dirty="0">
                <a:solidFill>
                  <a:srgbClr val="2D0D24"/>
                </a:solidFill>
              </a:rPr>
              <a:t>   "</a:t>
            </a:r>
            <a:r>
              <a:rPr lang="ru-RU" sz="2800" dirty="0" err="1">
                <a:solidFill>
                  <a:srgbClr val="2D0D24"/>
                </a:solidFill>
              </a:rPr>
              <a:t>piano</a:t>
            </a:r>
            <a:r>
              <a:rPr lang="ru-RU" sz="2800" dirty="0">
                <a:solidFill>
                  <a:srgbClr val="2D0D24"/>
                </a:solidFill>
              </a:rPr>
              <a:t> </a:t>
            </a:r>
            <a:r>
              <a:rPr lang="ru-RU" sz="2800" dirty="0" err="1">
                <a:solidFill>
                  <a:srgbClr val="2D0D24"/>
                </a:solidFill>
              </a:rPr>
              <a:t>et</a:t>
            </a:r>
            <a:r>
              <a:rPr lang="ru-RU" sz="2800" dirty="0">
                <a:solidFill>
                  <a:srgbClr val="2D0D24"/>
                </a:solidFill>
              </a:rPr>
              <a:t> </a:t>
            </a:r>
            <a:r>
              <a:rPr lang="ru-RU" sz="2800" dirty="0" err="1">
                <a:solidFill>
                  <a:srgbClr val="2D0D24"/>
                </a:solidFill>
              </a:rPr>
              <a:t>forte</a:t>
            </a:r>
            <a:r>
              <a:rPr lang="ru-RU" sz="2800" dirty="0">
                <a:solidFill>
                  <a:srgbClr val="2D0D24"/>
                </a:solidFill>
              </a:rPr>
              <a:t>", что значит</a:t>
            </a:r>
          </a:p>
          <a:p>
            <a:pPr marL="0" indent="0">
              <a:buNone/>
            </a:pPr>
            <a:r>
              <a:rPr lang="ru-RU" sz="2800" dirty="0">
                <a:solidFill>
                  <a:srgbClr val="2D0D24"/>
                </a:solidFill>
              </a:rPr>
              <a:t>    "тихо и громко".</a:t>
            </a:r>
          </a:p>
          <a:p>
            <a:r>
              <a:rPr lang="ru-RU" sz="2800" dirty="0">
                <a:solidFill>
                  <a:srgbClr val="2D0D24"/>
                </a:solidFill>
              </a:rPr>
              <a:t>Термин "рояль" был впервые применен в 1777г.</a:t>
            </a:r>
          </a:p>
          <a:p>
            <a:r>
              <a:rPr lang="ru-RU" sz="2800" dirty="0">
                <a:solidFill>
                  <a:srgbClr val="2D0D24"/>
                </a:solidFill>
              </a:rPr>
              <a:t>Англоязычное выражение "</a:t>
            </a:r>
            <a:r>
              <a:rPr lang="ru-RU" sz="2800" dirty="0" err="1">
                <a:solidFill>
                  <a:srgbClr val="2D0D24"/>
                </a:solidFill>
              </a:rPr>
              <a:t>tickle</a:t>
            </a:r>
            <a:r>
              <a:rPr lang="ru-RU" sz="2800" dirty="0">
                <a:solidFill>
                  <a:srgbClr val="2D0D24"/>
                </a:solidFill>
              </a:rPr>
              <a:t> </a:t>
            </a:r>
            <a:r>
              <a:rPr lang="ru-RU" sz="2800" dirty="0" err="1">
                <a:solidFill>
                  <a:srgbClr val="2D0D24"/>
                </a:solidFill>
              </a:rPr>
              <a:t>the</a:t>
            </a:r>
            <a:r>
              <a:rPr lang="ru-RU" sz="2800" dirty="0">
                <a:solidFill>
                  <a:srgbClr val="2D0D24"/>
                </a:solidFill>
              </a:rPr>
              <a:t> </a:t>
            </a:r>
            <a:r>
              <a:rPr lang="ru-RU" sz="2800" dirty="0" err="1">
                <a:solidFill>
                  <a:srgbClr val="2D0D24"/>
                </a:solidFill>
              </a:rPr>
              <a:t>ivorys</a:t>
            </a:r>
            <a:r>
              <a:rPr lang="ru-RU" sz="2800" dirty="0">
                <a:solidFill>
                  <a:srgbClr val="2D0D24"/>
                </a:solidFill>
              </a:rPr>
              <a:t>" (дословно - "щекотать клавиши из слоновой кости") подразумевает игру на белых клавишах фортепиано из слоновой кости, однако, слоновая кость не используется при изготовлении</a:t>
            </a:r>
          </a:p>
          <a:p>
            <a:pPr marL="0" indent="0">
              <a:buNone/>
            </a:pPr>
            <a:r>
              <a:rPr lang="ru-RU" sz="2800" dirty="0">
                <a:solidFill>
                  <a:srgbClr val="2D0D24"/>
                </a:solidFill>
              </a:rPr>
              <a:t>    клавиш с 50-х годов прошлого века </a:t>
            </a:r>
          </a:p>
          <a:p>
            <a:pPr marL="0" indent="0">
              <a:buNone/>
            </a:pPr>
            <a:r>
              <a:rPr lang="ru-RU" sz="2800" dirty="0">
                <a:solidFill>
                  <a:srgbClr val="2D0D24"/>
                </a:solidFill>
              </a:rPr>
              <a:t>    (с тех пор они пластиковые).</a:t>
            </a:r>
          </a:p>
          <a:p>
            <a:endParaRPr lang="ru-RU" sz="2800" dirty="0">
              <a:solidFill>
                <a:srgbClr val="2D0D24"/>
              </a:solidFill>
            </a:endParaRPr>
          </a:p>
          <a:p>
            <a:endParaRPr lang="ru-RU"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l="5875"/>
          <a:stretch>
            <a:fillRect/>
          </a:stretch>
        </p:blipFill>
        <p:spPr bwMode="auto">
          <a:xfrm>
            <a:off x="285720" y="714356"/>
            <a:ext cx="8501122" cy="4213148"/>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351052" y="334146"/>
            <a:ext cx="4506832" cy="6309564"/>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72868" y="571480"/>
            <a:ext cx="7999660" cy="5689001"/>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57158" y="857232"/>
            <a:ext cx="8443682" cy="5429288"/>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80580" y="332178"/>
            <a:ext cx="7363320" cy="6168656"/>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47461" y="1600200"/>
            <a:ext cx="5849077" cy="4525963"/>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786" y="857232"/>
            <a:ext cx="7472548" cy="5429273"/>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476672"/>
            <a:ext cx="8229600" cy="5649491"/>
          </a:xfrm>
        </p:spPr>
        <p:txBody>
          <a:bodyPr>
            <a:normAutofit fontScale="77500" lnSpcReduction="20000"/>
          </a:bodyPr>
          <a:lstStyle/>
          <a:p>
            <a:pPr marL="0" indent="0">
              <a:buNone/>
            </a:pPr>
            <a:r>
              <a:rPr lang="ru-RU" dirty="0">
                <a:solidFill>
                  <a:schemeClr val="bg2">
                    <a:lumMod val="50000"/>
                  </a:schemeClr>
                </a:solidFill>
              </a:rPr>
              <a:t>Мы говорили, что звуки различаются по высоте: они бывают высокие, низкие и средние. А еще звуки отличаются по длине: одни из них более длинные, чем другие. Чем можно измерить длину звука? Метрами и сантиметрами? А может быть килограммами и граммами? </a:t>
            </a:r>
          </a:p>
          <a:p>
            <a:pPr marL="0" indent="0">
              <a:buNone/>
            </a:pPr>
            <a:r>
              <a:rPr lang="ru-RU" dirty="0">
                <a:solidFill>
                  <a:schemeClr val="bg2">
                    <a:lumMod val="50000"/>
                  </a:schemeClr>
                </a:solidFill>
              </a:rPr>
              <a:t>Длина звука зависит от того, сколько времени он звучит. Длинные длятся, тянутся дольше, чем короткие. То есть длина звука измеряется... временем, продолжительностью его звучания! В повседневной жизни время у нас отмеряют часы. Они стучат ровно, «тик-так-тик-так», отмеряя равные временные отрезки. У каждого из нас есть собственные часы, это сердце. Если человек здоровый, то и его сердце стучит ровно, но всегда с разной скоростью: если мы бегаем веселимся, то сердце начинает стучать быстрее, когда мы спокойны, оно стучит более</a:t>
            </a:r>
          </a:p>
          <a:p>
            <a:pPr marL="0" indent="0">
              <a:buNone/>
            </a:pPr>
            <a:r>
              <a:rPr lang="ru-RU" dirty="0">
                <a:solidFill>
                  <a:schemeClr val="bg2">
                    <a:lumMod val="50000"/>
                  </a:schemeClr>
                </a:solidFill>
              </a:rPr>
              <a:t> спокойно, а когда спим – медленно.</a:t>
            </a:r>
          </a:p>
          <a:p>
            <a:endParaRPr lang="ru-RU"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74638"/>
            <a:ext cx="8229600" cy="5851525"/>
          </a:xfrm>
        </p:spPr>
        <p:txBody>
          <a:bodyPr>
            <a:normAutofit lnSpcReduction="10000"/>
          </a:bodyPr>
          <a:lstStyle/>
          <a:p>
            <a:pPr marL="0" indent="0">
              <a:buNone/>
            </a:pPr>
            <a:r>
              <a:rPr lang="ru-RU" sz="2800" dirty="0">
                <a:solidFill>
                  <a:schemeClr val="bg2">
                    <a:lumMod val="50000"/>
                  </a:schemeClr>
                </a:solidFill>
              </a:rPr>
              <a:t>Так вот, музыка «живой» вид искусства. И у него тоже есть «сердце» - это счет. Его мы можем простучать, а можем просчитать, называя вслух цифры. Счет тоже должен звучать ровно, как часы или сердце человека. Темп ударов и счетов может быть разным: если музыка веселая – темп ударов ускоряется, если грустная – становится более спокойным. </a:t>
            </a:r>
          </a:p>
          <a:p>
            <a:pPr marL="0" indent="0">
              <a:buNone/>
            </a:pPr>
            <a:r>
              <a:rPr lang="ru-RU" sz="2800" dirty="0">
                <a:solidFill>
                  <a:schemeClr val="bg2">
                    <a:lumMod val="50000"/>
                  </a:schemeClr>
                </a:solidFill>
              </a:rPr>
              <a:t>А теперь попробуй определить сколько ударов будет длиться нота «ДО».</a:t>
            </a:r>
          </a:p>
          <a:p>
            <a:pPr marL="0" indent="0">
              <a:buNone/>
            </a:pPr>
            <a:r>
              <a:rPr lang="ru-RU" sz="2800" i="1" u="sng" dirty="0">
                <a:solidFill>
                  <a:schemeClr val="bg2">
                    <a:lumMod val="50000"/>
                  </a:schemeClr>
                </a:solidFill>
              </a:rPr>
              <a:t>Аудиозапись………</a:t>
            </a:r>
            <a:endParaRPr lang="ru-RU" sz="2800" dirty="0">
              <a:solidFill>
                <a:schemeClr val="bg2">
                  <a:lumMod val="50000"/>
                </a:schemeClr>
              </a:solidFill>
            </a:endParaRPr>
          </a:p>
          <a:p>
            <a:pPr marL="0" indent="0">
              <a:buNone/>
            </a:pPr>
            <a:r>
              <a:rPr lang="ru-RU" sz="2800" dirty="0">
                <a:solidFill>
                  <a:schemeClr val="bg2">
                    <a:lumMod val="50000"/>
                  </a:schemeClr>
                </a:solidFill>
              </a:rPr>
              <a:t>Правильный ответ – 4 удара. Это самая </a:t>
            </a:r>
          </a:p>
          <a:p>
            <a:pPr marL="0" indent="0">
              <a:buNone/>
            </a:pPr>
            <a:r>
              <a:rPr lang="ru-RU" sz="2800" dirty="0">
                <a:solidFill>
                  <a:schemeClr val="bg2">
                    <a:lumMod val="50000"/>
                  </a:schemeClr>
                </a:solidFill>
              </a:rPr>
              <a:t>длинная нота. Называется «целая» нота</a:t>
            </a:r>
            <a:r>
              <a:rPr lang="ru-RU" sz="3000" dirty="0">
                <a:solidFill>
                  <a:schemeClr val="bg2">
                    <a:lumMod val="50000"/>
                  </a:schemeClr>
                </a:solidFill>
              </a:rPr>
              <a:t>.</a:t>
            </a:r>
          </a:p>
          <a:p>
            <a:endParaRPr lang="ru-RU"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D6CFFF-4247-4060-AD35-719198F5017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1692DAC3-4812-43CB-901E-0C6997ED001A}"/>
              </a:ext>
            </a:extLst>
          </p:cNvPr>
          <p:cNvSpPr>
            <a:spLocks noGrp="1"/>
          </p:cNvSpPr>
          <p:nvPr>
            <p:ph idx="1"/>
          </p:nvPr>
        </p:nvSpPr>
        <p:spPr>
          <a:xfrm>
            <a:off x="457200" y="476672"/>
            <a:ext cx="8229600" cy="5649491"/>
          </a:xfrm>
        </p:spPr>
        <p:txBody>
          <a:bodyPr/>
          <a:lstStyle/>
          <a:p>
            <a:pPr marL="0" indent="0">
              <a:buNone/>
            </a:pPr>
            <a:r>
              <a:rPr lang="ru-RU" sz="2800" dirty="0">
                <a:solidFill>
                  <a:schemeClr val="bg2">
                    <a:lumMod val="50000"/>
                  </a:schemeClr>
                </a:solidFill>
              </a:rPr>
              <a:t>Посмотри и запомни как она пишется. Палочками снизу обозначены удары. Попробуй сыграть самостоятельно на любой ноте, отсчитывая удары вслух.</a:t>
            </a:r>
          </a:p>
          <a:p>
            <a:pPr marL="0" indent="0">
              <a:buNone/>
            </a:pPr>
            <a:endParaRPr lang="ru-RU" sz="2800" dirty="0">
              <a:solidFill>
                <a:schemeClr val="bg2">
                  <a:lumMod val="50000"/>
                </a:schemeClr>
              </a:solidFill>
            </a:endParaRPr>
          </a:p>
          <a:p>
            <a:pPr marL="0" indent="0">
              <a:buNone/>
            </a:pPr>
            <a:endParaRPr lang="ru-RU" dirty="0"/>
          </a:p>
        </p:txBody>
      </p:sp>
      <p:pic>
        <p:nvPicPr>
          <p:cNvPr id="4" name="Рисунок 3">
            <a:extLst>
              <a:ext uri="{FF2B5EF4-FFF2-40B4-BE49-F238E27FC236}">
                <a16:creationId xmlns:a16="http://schemas.microsoft.com/office/drawing/2014/main" id="{2706218E-82BA-4C58-88BB-E61B1231D762}"/>
              </a:ext>
            </a:extLst>
          </p:cNvPr>
          <p:cNvPicPr>
            <a:picLocks noChangeAspect="1"/>
          </p:cNvPicPr>
          <p:nvPr/>
        </p:nvPicPr>
        <p:blipFill>
          <a:blip r:embed="rId2"/>
          <a:stretch>
            <a:fillRect/>
          </a:stretch>
        </p:blipFill>
        <p:spPr>
          <a:xfrm>
            <a:off x="1383138" y="2996952"/>
            <a:ext cx="3182388" cy="2164268"/>
          </a:xfrm>
          <a:prstGeom prst="rect">
            <a:avLst/>
          </a:prstGeom>
        </p:spPr>
      </p:pic>
    </p:spTree>
    <p:extLst>
      <p:ext uri="{BB962C8B-B14F-4D97-AF65-F5344CB8AC3E}">
        <p14:creationId xmlns:p14="http://schemas.microsoft.com/office/powerpoint/2010/main" val="3216640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88641"/>
            <a:ext cx="8229600" cy="85998"/>
          </a:xfrm>
        </p:spPr>
        <p:txBody>
          <a:bodyPr>
            <a:normAutofit fontScale="90000"/>
          </a:bodyPr>
          <a:lstStyle/>
          <a:p>
            <a:endParaRPr lang="ru-RU" dirty="0"/>
          </a:p>
        </p:txBody>
      </p:sp>
      <p:sp>
        <p:nvSpPr>
          <p:cNvPr id="3" name="Содержимое 2"/>
          <p:cNvSpPr>
            <a:spLocks noGrp="1"/>
          </p:cNvSpPr>
          <p:nvPr>
            <p:ph idx="1"/>
          </p:nvPr>
        </p:nvSpPr>
        <p:spPr>
          <a:xfrm>
            <a:off x="457200" y="548680"/>
            <a:ext cx="8229600" cy="5577483"/>
          </a:xfrm>
        </p:spPr>
        <p:txBody>
          <a:bodyPr>
            <a:noAutofit/>
          </a:bodyPr>
          <a:lstStyle/>
          <a:p>
            <a:r>
              <a:rPr lang="ru-RU" sz="2600" dirty="0">
                <a:solidFill>
                  <a:srgbClr val="2D0D24"/>
                </a:solidFill>
              </a:rPr>
              <a:t>В процессе изготовления корпуса и механики Фортепиано склеивают тысячи деревянных деталей; также используется войлок, оленья кожа, сталь, чугун, медь и другие материалы.</a:t>
            </a:r>
          </a:p>
          <a:p>
            <a:r>
              <a:rPr lang="ru-RU" sz="2600" dirty="0">
                <a:solidFill>
                  <a:srgbClr val="2D0D24"/>
                </a:solidFill>
              </a:rPr>
              <a:t>При изготовлении струн, помимо прочих материалов, использовали серебро, золото, стекло и шелк.</a:t>
            </a:r>
          </a:p>
          <a:p>
            <a:r>
              <a:rPr lang="ru-RU" sz="2600" dirty="0">
                <a:solidFill>
                  <a:srgbClr val="2D0D24"/>
                </a:solidFill>
              </a:rPr>
              <a:t>За последние 100 лет на рынке появлялось около 5000 производителей фортепиано, но дошло до наших дней меньше сотни. </a:t>
            </a:r>
          </a:p>
          <a:p>
            <a:r>
              <a:rPr lang="ru-RU" sz="2600" dirty="0">
                <a:solidFill>
                  <a:srgbClr val="2D0D24"/>
                </a:solidFill>
              </a:rPr>
              <a:t>Ямаха начала изготавливать фортепиано </a:t>
            </a:r>
          </a:p>
          <a:p>
            <a:pPr marL="0" indent="0">
              <a:buNone/>
            </a:pPr>
            <a:r>
              <a:rPr lang="ru-RU" sz="2600" dirty="0">
                <a:solidFill>
                  <a:srgbClr val="2D0D24"/>
                </a:solidFill>
              </a:rPr>
              <a:t>     в 1887 году,     первой в Японии.</a:t>
            </a:r>
          </a:p>
          <a:p>
            <a:pPr marL="0" indent="0">
              <a:buNone/>
            </a:pPr>
            <a:br>
              <a:rPr lang="ru-RU" sz="2600" dirty="0"/>
            </a:br>
            <a:endParaRPr lang="ru-RU" sz="26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74638"/>
            <a:ext cx="8229600" cy="5851525"/>
          </a:xfrm>
        </p:spPr>
        <p:txBody>
          <a:bodyPr>
            <a:normAutofit/>
          </a:bodyPr>
          <a:lstStyle/>
          <a:p>
            <a:pPr marL="0" indent="0">
              <a:buNone/>
            </a:pPr>
            <a:r>
              <a:rPr lang="ru-RU" sz="2800" dirty="0"/>
              <a:t> </a:t>
            </a:r>
            <a:r>
              <a:rPr lang="ru-RU" sz="2800" dirty="0">
                <a:solidFill>
                  <a:schemeClr val="bg2">
                    <a:lumMod val="50000"/>
                  </a:schemeClr>
                </a:solidFill>
              </a:rPr>
              <a:t>Следующей будет тоже нота «ДО», то есть высоту звука мы не меняем. Постарайся правильно определить количество счетов (ударов), которое будет звучать эта нота в данном варианте.</a:t>
            </a:r>
          </a:p>
          <a:p>
            <a:pPr marL="0" indent="0">
              <a:buNone/>
            </a:pPr>
            <a:r>
              <a:rPr lang="ru-RU" sz="2800" i="1" u="sng" dirty="0">
                <a:solidFill>
                  <a:schemeClr val="bg2">
                    <a:lumMod val="50000"/>
                  </a:schemeClr>
                </a:solidFill>
              </a:rPr>
              <a:t>Аудиозапись …………</a:t>
            </a:r>
            <a:endParaRPr lang="ru-RU" sz="2800" dirty="0">
              <a:solidFill>
                <a:schemeClr val="bg2">
                  <a:lumMod val="50000"/>
                </a:schemeClr>
              </a:solidFill>
            </a:endParaRPr>
          </a:p>
          <a:p>
            <a:pPr marL="0" indent="0">
              <a:buNone/>
            </a:pPr>
            <a:r>
              <a:rPr lang="ru-RU" sz="2800" dirty="0">
                <a:solidFill>
                  <a:schemeClr val="bg2">
                    <a:lumMod val="50000"/>
                  </a:schemeClr>
                </a:solidFill>
              </a:rPr>
              <a:t>Она звучала два удара. Такая длина звука называется «половинная», или «половинка».</a:t>
            </a:r>
          </a:p>
          <a:p>
            <a:pPr marL="0" indent="0">
              <a:buNone/>
            </a:pPr>
            <a:endParaRPr lang="ru-RU" sz="2800" dirty="0">
              <a:solidFill>
                <a:schemeClr val="bg2">
                  <a:lumMod val="50000"/>
                </a:schemeClr>
              </a:solidFill>
            </a:endParaRPr>
          </a:p>
          <a:p>
            <a:endParaRPr lang="ru-RU" dirty="0"/>
          </a:p>
        </p:txBody>
      </p:sp>
      <p:pic>
        <p:nvPicPr>
          <p:cNvPr id="5" name="Рисунок 4">
            <a:extLst>
              <a:ext uri="{FF2B5EF4-FFF2-40B4-BE49-F238E27FC236}">
                <a16:creationId xmlns:a16="http://schemas.microsoft.com/office/drawing/2014/main" id="{113CDF31-1D65-4055-9623-B527D4A18C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3573016"/>
            <a:ext cx="2448272" cy="2681441"/>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DE58C5-B955-43DD-BAB9-8033E7EA487D}"/>
              </a:ext>
            </a:extLst>
          </p:cNvPr>
          <p:cNvSpPr>
            <a:spLocks noGrp="1"/>
          </p:cNvSpPr>
          <p:nvPr>
            <p:ph type="title"/>
          </p:nvPr>
        </p:nvSpPr>
        <p:spPr>
          <a:xfrm>
            <a:off x="457200" y="274638"/>
            <a:ext cx="8229600" cy="457199"/>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0097D21F-4C02-4781-87B4-79B6D6121BD2}"/>
              </a:ext>
            </a:extLst>
          </p:cNvPr>
          <p:cNvSpPr>
            <a:spLocks noGrp="1"/>
          </p:cNvSpPr>
          <p:nvPr>
            <p:ph idx="1"/>
          </p:nvPr>
        </p:nvSpPr>
        <p:spPr>
          <a:xfrm>
            <a:off x="457200" y="1124744"/>
            <a:ext cx="8229600" cy="5001419"/>
          </a:xfrm>
        </p:spPr>
        <p:txBody>
          <a:bodyPr>
            <a:normAutofit/>
          </a:bodyPr>
          <a:lstStyle/>
          <a:p>
            <a:pPr marL="0" indent="0">
              <a:buNone/>
            </a:pPr>
            <a:r>
              <a:rPr lang="ru-RU" sz="2800" dirty="0">
                <a:solidFill>
                  <a:schemeClr val="bg2">
                    <a:lumMod val="50000"/>
                  </a:schemeClr>
                </a:solidFill>
              </a:rPr>
              <a:t>И опять нота «ДО», теперь она будет звучать еще короче. Сколько ударов прозвучит она?</a:t>
            </a:r>
          </a:p>
          <a:p>
            <a:pPr marL="0" indent="0">
              <a:buNone/>
            </a:pPr>
            <a:r>
              <a:rPr lang="ru-RU" sz="2800" i="1" u="sng" dirty="0">
                <a:solidFill>
                  <a:schemeClr val="bg2">
                    <a:lumMod val="50000"/>
                  </a:schemeClr>
                </a:solidFill>
              </a:rPr>
              <a:t>Аудиозапись………..</a:t>
            </a:r>
          </a:p>
          <a:p>
            <a:pPr marL="0" indent="0">
              <a:buNone/>
            </a:pPr>
            <a:r>
              <a:rPr lang="ru-RU" sz="2800" dirty="0">
                <a:solidFill>
                  <a:schemeClr val="bg2">
                    <a:lumMod val="50000"/>
                  </a:schemeClr>
                </a:solidFill>
              </a:rPr>
              <a:t>Правильный ответ – один удар. Это «четвертная» нота или «четверть».</a:t>
            </a:r>
          </a:p>
          <a:p>
            <a:pPr marL="0" indent="0">
              <a:buNone/>
            </a:pPr>
            <a:endParaRPr lang="ru-RU" sz="2800" dirty="0">
              <a:solidFill>
                <a:schemeClr val="bg2">
                  <a:lumMod val="50000"/>
                </a:schemeClr>
              </a:solidFill>
            </a:endParaRPr>
          </a:p>
        </p:txBody>
      </p:sp>
      <p:pic>
        <p:nvPicPr>
          <p:cNvPr id="7" name="Рисунок 6">
            <a:extLst>
              <a:ext uri="{FF2B5EF4-FFF2-40B4-BE49-F238E27FC236}">
                <a16:creationId xmlns:a16="http://schemas.microsoft.com/office/drawing/2014/main" id="{FF967550-B257-4415-B62F-105091ADB4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3789040"/>
            <a:ext cx="1368152" cy="2615708"/>
          </a:xfrm>
          <a:prstGeom prst="rect">
            <a:avLst/>
          </a:prstGeom>
        </p:spPr>
      </p:pic>
    </p:spTree>
    <p:extLst>
      <p:ext uri="{BB962C8B-B14F-4D97-AF65-F5344CB8AC3E}">
        <p14:creationId xmlns:p14="http://schemas.microsoft.com/office/powerpoint/2010/main" val="22253657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BBB7B8-1AA7-4E63-9E3A-64A4DD63154B}"/>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7C3E5C07-463B-4AB7-83FE-BAA72246112F}"/>
              </a:ext>
            </a:extLst>
          </p:cNvPr>
          <p:cNvSpPr>
            <a:spLocks noGrp="1"/>
          </p:cNvSpPr>
          <p:nvPr>
            <p:ph idx="1"/>
          </p:nvPr>
        </p:nvSpPr>
        <p:spPr>
          <a:xfrm>
            <a:off x="457200" y="548680"/>
            <a:ext cx="8229600" cy="5577483"/>
          </a:xfrm>
        </p:spPr>
        <p:txBody>
          <a:bodyPr>
            <a:normAutofit/>
          </a:bodyPr>
          <a:lstStyle/>
          <a:p>
            <a:pPr marL="0" indent="0">
              <a:buNone/>
            </a:pPr>
            <a:r>
              <a:rPr lang="ru-RU" sz="2800" dirty="0">
                <a:solidFill>
                  <a:schemeClr val="bg2">
                    <a:lumMod val="50000"/>
                  </a:schemeClr>
                </a:solidFill>
              </a:rPr>
              <a:t>А теперь ноты будут звучать еще короче. Постарайся определить сколько ударов звучат они.</a:t>
            </a:r>
          </a:p>
          <a:p>
            <a:pPr marL="0" indent="0">
              <a:buNone/>
            </a:pPr>
            <a:r>
              <a:rPr lang="ru-RU" sz="2800" i="1" u="sng" dirty="0">
                <a:solidFill>
                  <a:schemeClr val="bg2">
                    <a:lumMod val="50000"/>
                  </a:schemeClr>
                </a:solidFill>
              </a:rPr>
              <a:t>Аудиозапись…….</a:t>
            </a:r>
          </a:p>
          <a:p>
            <a:pPr marL="0" indent="0">
              <a:buNone/>
            </a:pPr>
            <a:r>
              <a:rPr lang="ru-RU" sz="2800" dirty="0">
                <a:solidFill>
                  <a:schemeClr val="bg2">
                    <a:lumMod val="50000"/>
                  </a:schemeClr>
                </a:solidFill>
              </a:rPr>
              <a:t>Получилось? Эти ноты настолько короткие, что на один удар успевает «пробежать» две нотки. Эта длительность называется «восьмушка» - «восьмые» (ведь их две).</a:t>
            </a:r>
          </a:p>
        </p:txBody>
      </p:sp>
      <p:pic>
        <p:nvPicPr>
          <p:cNvPr id="5" name="Рисунок 4">
            <a:extLst>
              <a:ext uri="{FF2B5EF4-FFF2-40B4-BE49-F238E27FC236}">
                <a16:creationId xmlns:a16="http://schemas.microsoft.com/office/drawing/2014/main" id="{41C6F373-A7A2-40FB-8996-547C96874D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4126185"/>
            <a:ext cx="1152128" cy="2137724"/>
          </a:xfrm>
          <a:prstGeom prst="rect">
            <a:avLst/>
          </a:prstGeom>
        </p:spPr>
      </p:pic>
    </p:spTree>
    <p:extLst>
      <p:ext uri="{BB962C8B-B14F-4D97-AF65-F5344CB8AC3E}">
        <p14:creationId xmlns:p14="http://schemas.microsoft.com/office/powerpoint/2010/main" val="29938532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74638"/>
            <a:ext cx="8229600" cy="5851525"/>
          </a:xfrm>
        </p:spPr>
        <p:txBody>
          <a:bodyPr>
            <a:normAutofit fontScale="92500" lnSpcReduction="20000"/>
          </a:bodyPr>
          <a:lstStyle/>
          <a:p>
            <a:pPr marL="0" indent="0">
              <a:buNone/>
            </a:pPr>
            <a:r>
              <a:rPr lang="ru-RU" sz="3000" dirty="0">
                <a:solidFill>
                  <a:schemeClr val="bg2">
                    <a:lumMod val="50000"/>
                  </a:schemeClr>
                </a:solidFill>
              </a:rPr>
              <a:t> Целая, половинка и четверть называются </a:t>
            </a:r>
            <a:r>
              <a:rPr lang="ru-RU" sz="3000" b="1" dirty="0">
                <a:solidFill>
                  <a:schemeClr val="bg2">
                    <a:lumMod val="50000"/>
                  </a:schemeClr>
                </a:solidFill>
              </a:rPr>
              <a:t>«длительностями», </a:t>
            </a:r>
            <a:r>
              <a:rPr lang="ru-RU" sz="3000" dirty="0">
                <a:solidFill>
                  <a:schemeClr val="bg2">
                    <a:lumMod val="50000"/>
                  </a:schemeClr>
                </a:solidFill>
              </a:rPr>
              <a:t>от слова «длина»: они показывают длину звука, но не показывают его высоту.</a:t>
            </a:r>
          </a:p>
          <a:p>
            <a:pPr marL="0" indent="0">
              <a:buNone/>
            </a:pPr>
            <a:r>
              <a:rPr lang="ru-RU" sz="3000" b="1" u="sng" dirty="0">
                <a:solidFill>
                  <a:schemeClr val="bg2">
                    <a:lumMod val="50000"/>
                  </a:schemeClr>
                </a:solidFill>
              </a:rPr>
              <a:t>Длительности </a:t>
            </a:r>
            <a:r>
              <a:rPr lang="ru-RU" sz="3000" b="1" dirty="0">
                <a:solidFill>
                  <a:schemeClr val="bg2">
                    <a:lumMod val="50000"/>
                  </a:schemeClr>
                </a:solidFill>
              </a:rPr>
              <a:t>– это знаки, которые показывают длину звука. </a:t>
            </a:r>
          </a:p>
          <a:p>
            <a:pPr marL="0" indent="0">
              <a:buNone/>
            </a:pPr>
            <a:r>
              <a:rPr lang="ru-RU" sz="3000" dirty="0">
                <a:solidFill>
                  <a:schemeClr val="bg2">
                    <a:lumMod val="50000"/>
                  </a:schemeClr>
                </a:solidFill>
              </a:rPr>
              <a:t>Теперь давай представим, что длительности – это шаги людей, а счет – это их сердце. </a:t>
            </a:r>
          </a:p>
          <a:p>
            <a:pPr marL="0" indent="0">
              <a:buNone/>
            </a:pPr>
            <a:r>
              <a:rPr lang="ru-RU" sz="3000" dirty="0">
                <a:solidFill>
                  <a:schemeClr val="bg2">
                    <a:lumMod val="50000"/>
                  </a:schemeClr>
                </a:solidFill>
              </a:rPr>
              <a:t>Половинки – это шаги бабушки. Вот она идет и на каждый шаг вздыхает: «ТА –О», «ТА-О». На каждый шаг ее сердце –счет успевает простучать два раза. Попробуй: на один твой шаг простучи два</a:t>
            </a:r>
          </a:p>
          <a:p>
            <a:pPr marL="0" indent="0">
              <a:buNone/>
            </a:pPr>
            <a:r>
              <a:rPr lang="ru-RU" sz="3000" dirty="0">
                <a:solidFill>
                  <a:schemeClr val="bg2">
                    <a:lumMod val="50000"/>
                  </a:schemeClr>
                </a:solidFill>
              </a:rPr>
              <a:t> раза в ладоши, проговаривая вслух </a:t>
            </a:r>
          </a:p>
          <a:p>
            <a:pPr marL="0" indent="0">
              <a:buNone/>
            </a:pPr>
            <a:r>
              <a:rPr lang="ru-RU" sz="3000" dirty="0">
                <a:solidFill>
                  <a:schemeClr val="bg2">
                    <a:lumMod val="50000"/>
                  </a:schemeClr>
                </a:solidFill>
              </a:rPr>
              <a:t>«ТА –О».</a:t>
            </a:r>
          </a:p>
          <a:p>
            <a:pPr marL="0" indent="0">
              <a:buNone/>
            </a:pPr>
            <a:endParaRPr lang="ru-RU" sz="2800" dirty="0">
              <a:solidFill>
                <a:schemeClr val="bg2">
                  <a:lumMod val="50000"/>
                </a:schemeClr>
              </a:solidFill>
            </a:endParaRPr>
          </a:p>
          <a:p>
            <a:endParaRPr lang="ru-RU"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74638"/>
            <a:ext cx="8229600" cy="5851525"/>
          </a:xfrm>
        </p:spPr>
        <p:txBody>
          <a:bodyPr/>
          <a:lstStyle/>
          <a:p>
            <a:pPr marL="0" indent="0">
              <a:buNone/>
            </a:pPr>
            <a:r>
              <a:rPr lang="ru-RU" sz="2800" dirty="0">
                <a:solidFill>
                  <a:schemeClr val="bg2">
                    <a:lumMod val="50000"/>
                  </a:schemeClr>
                </a:solidFill>
              </a:rPr>
              <a:t>Четверти – шаги мамы. Мама шагает энергично: «ТА», «ТА», «ТА», «ТА». На один шаг – один удар сердца. Повтори: каждый твой шаг должен совпадать с одним ударом в ладоши и слогом «ТА».</a:t>
            </a:r>
          </a:p>
          <a:p>
            <a:pPr marL="0" indent="0">
              <a:buNone/>
            </a:pPr>
            <a:r>
              <a:rPr lang="ru-RU" sz="2800" dirty="0">
                <a:solidFill>
                  <a:schemeClr val="bg2">
                    <a:lumMod val="50000"/>
                  </a:schemeClr>
                </a:solidFill>
              </a:rPr>
              <a:t>Восьмушки – шаги малыша. Ножки у него маленькие, поэтому на один удар сердца он успевает сделать два шага: «</a:t>
            </a:r>
            <a:r>
              <a:rPr lang="ru-RU" sz="2800" dirty="0" err="1">
                <a:solidFill>
                  <a:schemeClr val="bg2">
                    <a:lumMod val="50000"/>
                  </a:schemeClr>
                </a:solidFill>
              </a:rPr>
              <a:t>Ти</a:t>
            </a:r>
            <a:r>
              <a:rPr lang="ru-RU" sz="2800" dirty="0">
                <a:solidFill>
                  <a:schemeClr val="bg2">
                    <a:lumMod val="50000"/>
                  </a:schemeClr>
                </a:solidFill>
              </a:rPr>
              <a:t>-ли».</a:t>
            </a:r>
          </a:p>
          <a:p>
            <a:pPr marL="0" indent="0">
              <a:buNone/>
            </a:pPr>
            <a:r>
              <a:rPr lang="ru-RU" sz="2800" b="1" u="sng" dirty="0">
                <a:solidFill>
                  <a:schemeClr val="bg2">
                    <a:lumMod val="50000"/>
                  </a:schemeClr>
                </a:solidFill>
              </a:rPr>
              <a:t>Важно:</a:t>
            </a:r>
            <a:r>
              <a:rPr lang="ru-RU" sz="2800" dirty="0">
                <a:solidFill>
                  <a:schemeClr val="bg2">
                    <a:lumMod val="50000"/>
                  </a:schemeClr>
                </a:solidFill>
              </a:rPr>
              <a:t> помни, что сердце здорового человека стучит ровно, меняется лишь темп (скорость) ударов. Поэтому выполняя эти упражнения старайся стучать ровно и спокойно.</a:t>
            </a:r>
          </a:p>
          <a:p>
            <a:pPr marL="0" indent="0">
              <a:buNone/>
            </a:pPr>
            <a:endParaRPr lang="ru-RU" sz="2800" dirty="0">
              <a:solidFill>
                <a:schemeClr val="bg2">
                  <a:lumMod val="50000"/>
                </a:schemeClr>
              </a:solidFill>
            </a:endParaRPr>
          </a:p>
          <a:p>
            <a:endParaRPr lang="ru-RU"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404664"/>
            <a:ext cx="8229600" cy="5721499"/>
          </a:xfrm>
        </p:spPr>
        <p:txBody>
          <a:bodyPr>
            <a:normAutofit/>
          </a:bodyPr>
          <a:lstStyle/>
          <a:p>
            <a:pPr marL="0" indent="0">
              <a:buNone/>
            </a:pPr>
            <a:r>
              <a:rPr lang="ru-RU" sz="2800" dirty="0">
                <a:solidFill>
                  <a:schemeClr val="bg2">
                    <a:lumMod val="50000"/>
                  </a:schemeClr>
                </a:solidFill>
              </a:rPr>
              <a:t>Мы говорили, что каждый звук имеет свою высоту. Например, «Ре» звучит выше чем «До», «Ми» выше чем «Ре» и так далее. То есть каждый звук расположен на полочке или ступеньке определенной высоты. Приготовь ладошку. Постарайся спеть каждую ноту, отмечая ее высоту положением руки. А теперь спой песенку «Василек», так же показывая рукой ступеньки. Получается, что звуки этой песенки гуляют по лестнице. Причем, иногда она шагает мамиными шагами, иногда – бабушкиными; по одним ступенькам она пробегает, на других – задерживается, прыгает по два раза.</a:t>
            </a:r>
          </a:p>
          <a:p>
            <a:endParaRPr lang="ru-RU"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26"/>
            <a:ext cx="8229600" cy="673100"/>
          </a:xfrm>
        </p:spPr>
        <p:txBody>
          <a:bodyPr>
            <a:noAutofit/>
          </a:bodyPr>
          <a:lstStyle/>
          <a:p>
            <a:pPr algn="l"/>
            <a:r>
              <a:rPr lang="ru-RU" sz="2800" dirty="0">
                <a:solidFill>
                  <a:schemeClr val="bg2">
                    <a:lumMod val="50000"/>
                  </a:schemeClr>
                </a:solidFill>
              </a:rPr>
              <a:t>Чередование длительность образуют </a:t>
            </a:r>
            <a:r>
              <a:rPr lang="ru-RU" sz="2800" b="1" u="sng" dirty="0">
                <a:solidFill>
                  <a:schemeClr val="bg2">
                    <a:lumMod val="50000"/>
                  </a:schemeClr>
                </a:solidFill>
              </a:rPr>
              <a:t>ритмический рисунок.</a:t>
            </a:r>
            <a:br>
              <a:rPr lang="ru-RU" sz="2800" dirty="0">
                <a:solidFill>
                  <a:schemeClr val="bg2">
                    <a:lumMod val="50000"/>
                  </a:schemeClr>
                </a:solidFill>
              </a:rPr>
            </a:br>
            <a:endParaRPr lang="ru-RU" sz="2800" dirty="0">
              <a:solidFill>
                <a:schemeClr val="bg2">
                  <a:lumMod val="50000"/>
                </a:schemeClr>
              </a:solidFill>
            </a:endParaRPr>
          </a:p>
        </p:txBody>
      </p:sp>
      <p:sp>
        <p:nvSpPr>
          <p:cNvPr id="3" name="Содержимое 2"/>
          <p:cNvSpPr>
            <a:spLocks noGrp="1"/>
          </p:cNvSpPr>
          <p:nvPr>
            <p:ph idx="1"/>
          </p:nvPr>
        </p:nvSpPr>
        <p:spPr>
          <a:xfrm>
            <a:off x="457200" y="1316027"/>
            <a:ext cx="7931224" cy="4273214"/>
          </a:xfrm>
        </p:spPr>
        <p:txBody>
          <a:bodyPr>
            <a:normAutofit fontScale="92500" lnSpcReduction="10000"/>
          </a:bodyPr>
          <a:lstStyle/>
          <a:p>
            <a:pPr marL="0" indent="0">
              <a:buNone/>
            </a:pPr>
            <a:r>
              <a:rPr lang="ru-RU" sz="3000" dirty="0">
                <a:solidFill>
                  <a:schemeClr val="bg2">
                    <a:lumMod val="50000"/>
                  </a:schemeClr>
                </a:solidFill>
              </a:rPr>
              <a:t>А теперь попробуем сыграть цепочку длительностей. Задание исполняется 3 пальцем правой или левой руки на любой ноте. Перед тем, как начать играть, определи название длительностей и количество счетов, которое приходится на каждую ноту. Играй и считай вслух до восьми. </a:t>
            </a:r>
            <a:r>
              <a:rPr lang="ru-RU" sz="3000" b="1" dirty="0">
                <a:solidFill>
                  <a:schemeClr val="bg2">
                    <a:lumMod val="50000"/>
                  </a:schemeClr>
                </a:solidFill>
              </a:rPr>
              <a:t>Обрати внимание: палочки – это счет!</a:t>
            </a:r>
            <a:endParaRPr lang="ru-RU" sz="3000" dirty="0">
              <a:solidFill>
                <a:schemeClr val="bg2">
                  <a:lumMod val="50000"/>
                </a:schemeClr>
              </a:solidFill>
            </a:endParaRPr>
          </a:p>
          <a:p>
            <a:pPr marL="0" indent="0">
              <a:buNone/>
            </a:pPr>
            <a:r>
              <a:rPr lang="ru-RU" sz="3000" dirty="0">
                <a:solidFill>
                  <a:schemeClr val="bg2">
                    <a:lumMod val="50000"/>
                  </a:schemeClr>
                </a:solidFill>
              </a:rPr>
              <a:t>ПОЛОВИНКИ</a:t>
            </a:r>
          </a:p>
          <a:p>
            <a:pPr marL="0" indent="0">
              <a:buNone/>
            </a:pPr>
            <a:r>
              <a:rPr lang="ru-RU" sz="3000" dirty="0">
                <a:solidFill>
                  <a:schemeClr val="bg2">
                    <a:lumMod val="50000"/>
                  </a:schemeClr>
                </a:solidFill>
              </a:rPr>
              <a:t> </a:t>
            </a:r>
          </a:p>
          <a:p>
            <a:pPr marL="0" indent="0">
              <a:buNone/>
            </a:pPr>
            <a:r>
              <a:rPr lang="ru-RU" sz="3000" dirty="0">
                <a:solidFill>
                  <a:schemeClr val="bg2">
                    <a:lumMod val="50000"/>
                  </a:schemeClr>
                </a:solidFill>
              </a:rPr>
              <a:t> </a:t>
            </a: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457200" y="4725144"/>
            <a:ext cx="6242050" cy="1266825"/>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018"/>
          </a:xfrm>
        </p:spPr>
        <p:txBody>
          <a:bodyPr>
            <a:normAutofit fontScale="90000"/>
          </a:bodyPr>
          <a:lstStyle/>
          <a:p>
            <a:endParaRPr lang="ru-RU" dirty="0"/>
          </a:p>
        </p:txBody>
      </p:sp>
      <p:sp>
        <p:nvSpPr>
          <p:cNvPr id="3" name="Содержимое 2"/>
          <p:cNvSpPr>
            <a:spLocks noGrp="1"/>
          </p:cNvSpPr>
          <p:nvPr>
            <p:ph idx="1"/>
          </p:nvPr>
        </p:nvSpPr>
        <p:spPr>
          <a:xfrm>
            <a:off x="457200" y="462682"/>
            <a:ext cx="8229600" cy="5663481"/>
          </a:xfrm>
        </p:spPr>
        <p:txBody>
          <a:bodyPr/>
          <a:lstStyle/>
          <a:p>
            <a:pPr marL="0" indent="0">
              <a:buNone/>
            </a:pPr>
            <a:r>
              <a:rPr lang="ru-RU" sz="2800" dirty="0">
                <a:solidFill>
                  <a:schemeClr val="bg2">
                    <a:lumMod val="50000"/>
                  </a:schemeClr>
                </a:solidFill>
              </a:rPr>
              <a:t>ЧТВЕРТИ</a:t>
            </a:r>
          </a:p>
          <a:p>
            <a:endParaRPr lang="ru-RU" dirty="0"/>
          </a:p>
          <a:p>
            <a:endParaRPr lang="ru-RU" dirty="0"/>
          </a:p>
          <a:p>
            <a:endParaRPr lang="ru-RU" dirty="0"/>
          </a:p>
          <a:p>
            <a:pPr marL="0" indent="0">
              <a:buNone/>
            </a:pPr>
            <a:r>
              <a:rPr lang="ru-RU" dirty="0">
                <a:solidFill>
                  <a:schemeClr val="bg2">
                    <a:lumMod val="50000"/>
                  </a:schemeClr>
                </a:solidFill>
              </a:rPr>
              <a:t>ВОСЬМЫЕ</a:t>
            </a: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971600" y="1124744"/>
            <a:ext cx="6242050" cy="1557655"/>
          </a:xfrm>
          <a:prstGeom prst="rect">
            <a:avLst/>
          </a:prstGeom>
        </p:spPr>
      </p:pic>
      <p:pic>
        <p:nvPicPr>
          <p:cNvPr id="6" name="Рисунок 5">
            <a:extLst>
              <a:ext uri="{FF2B5EF4-FFF2-40B4-BE49-F238E27FC236}">
                <a16:creationId xmlns:a16="http://schemas.microsoft.com/office/drawing/2014/main" id="{4A5F8206-F54F-4FF4-B9E2-0314EE6B9A4A}"/>
              </a:ext>
            </a:extLst>
          </p:cNvPr>
          <p:cNvPicPr>
            <a:picLocks noChangeAspect="1"/>
          </p:cNvPicPr>
          <p:nvPr/>
        </p:nvPicPr>
        <p:blipFill>
          <a:blip r:embed="rId3"/>
          <a:stretch>
            <a:fillRect/>
          </a:stretch>
        </p:blipFill>
        <p:spPr>
          <a:xfrm>
            <a:off x="474776" y="3294422"/>
            <a:ext cx="8212024" cy="1390008"/>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rmAutofit fontScale="90000"/>
          </a:bodyPr>
          <a:lstStyle/>
          <a:p>
            <a:endParaRPr lang="ru-RU" dirty="0"/>
          </a:p>
        </p:txBody>
      </p:sp>
      <p:sp>
        <p:nvSpPr>
          <p:cNvPr id="3" name="Содержимое 2"/>
          <p:cNvSpPr>
            <a:spLocks noGrp="1"/>
          </p:cNvSpPr>
          <p:nvPr>
            <p:ph idx="1"/>
          </p:nvPr>
        </p:nvSpPr>
        <p:spPr>
          <a:xfrm>
            <a:off x="457200" y="116632"/>
            <a:ext cx="8229600" cy="6009531"/>
          </a:xfrm>
        </p:spPr>
        <p:txBody>
          <a:bodyPr>
            <a:noAutofit/>
          </a:bodyPr>
          <a:lstStyle/>
          <a:p>
            <a:pPr marL="0" indent="0" algn="ctr">
              <a:buNone/>
            </a:pPr>
            <a:r>
              <a:rPr lang="ru-RU" b="1">
                <a:solidFill>
                  <a:schemeClr val="bg2">
                    <a:lumMod val="50000"/>
                  </a:schemeClr>
                </a:solidFill>
              </a:rPr>
              <a:t>Размер </a:t>
            </a:r>
            <a:r>
              <a:rPr lang="ru-RU" b="1" dirty="0">
                <a:solidFill>
                  <a:schemeClr val="bg2">
                    <a:lumMod val="50000"/>
                  </a:schemeClr>
                </a:solidFill>
              </a:rPr>
              <a:t>такта.</a:t>
            </a:r>
            <a:r>
              <a:rPr lang="ru-RU" dirty="0">
                <a:solidFill>
                  <a:schemeClr val="bg2">
                    <a:lumMod val="50000"/>
                  </a:schemeClr>
                </a:solidFill>
              </a:rPr>
              <a:t>  </a:t>
            </a:r>
          </a:p>
          <a:p>
            <a:pPr marL="0" indent="0">
              <a:buNone/>
            </a:pPr>
            <a:r>
              <a:rPr lang="ru-RU" sz="2600" dirty="0">
                <a:solidFill>
                  <a:schemeClr val="bg2">
                    <a:lumMod val="50000"/>
                  </a:schemeClr>
                </a:solidFill>
              </a:rPr>
              <a:t>Такты – это «квартиры», в которых живут ноты. При записи такты обозначаются тактовой чертой.</a:t>
            </a:r>
          </a:p>
          <a:p>
            <a:pPr marL="0" indent="0">
              <a:buNone/>
            </a:pPr>
            <a:r>
              <a:rPr lang="ru-RU" sz="2600" dirty="0">
                <a:solidFill>
                  <a:schemeClr val="bg2">
                    <a:lumMod val="50000"/>
                  </a:schemeClr>
                </a:solidFill>
              </a:rPr>
              <a:t>Такты бывают разные: большие и маленькие. Это зависит от их размера. Размер такта в нотной записи ставится после ключа и обозначается двумя цифрами. Верхняя цифра показывает количество долей (счетов), а нижняя – длительность, которая приходится на один счет. Обрати внимание, что длительности в размере такта обозначаются цифрами. Так, половинка обозначается </a:t>
            </a:r>
          </a:p>
          <a:p>
            <a:pPr marL="0" indent="0">
              <a:buNone/>
            </a:pPr>
            <a:r>
              <a:rPr lang="ru-RU" sz="2600" dirty="0">
                <a:solidFill>
                  <a:schemeClr val="bg2">
                    <a:lumMod val="50000"/>
                  </a:schemeClr>
                </a:solidFill>
              </a:rPr>
              <a:t>цифрой «2», четверть – цифрой «4». Они </a:t>
            </a:r>
          </a:p>
          <a:p>
            <a:pPr marL="0" indent="0">
              <a:buNone/>
            </a:pPr>
            <a:r>
              <a:rPr lang="ru-RU" sz="2600" dirty="0">
                <a:solidFill>
                  <a:schemeClr val="bg2">
                    <a:lumMod val="50000"/>
                  </a:schemeClr>
                </a:solidFill>
              </a:rPr>
              <a:t>даже чем то созвучны: «</a:t>
            </a:r>
            <a:r>
              <a:rPr lang="ru-RU" sz="2600" dirty="0" err="1">
                <a:solidFill>
                  <a:schemeClr val="bg2">
                    <a:lumMod val="50000"/>
                  </a:schemeClr>
                </a:solidFill>
              </a:rPr>
              <a:t>ЧЕТверть</a:t>
            </a:r>
            <a:r>
              <a:rPr lang="ru-RU" sz="2600" dirty="0">
                <a:solidFill>
                  <a:schemeClr val="bg2">
                    <a:lumMod val="50000"/>
                  </a:schemeClr>
                </a:solidFill>
              </a:rPr>
              <a:t>» - </a:t>
            </a:r>
          </a:p>
          <a:p>
            <a:pPr marL="0" indent="0">
              <a:buNone/>
            </a:pPr>
            <a:r>
              <a:rPr lang="ru-RU" sz="2600" dirty="0">
                <a:solidFill>
                  <a:schemeClr val="bg2">
                    <a:lumMod val="50000"/>
                  </a:schemeClr>
                </a:solidFill>
              </a:rPr>
              <a:t>«</a:t>
            </a:r>
            <a:r>
              <a:rPr lang="ru-RU" sz="2600" dirty="0" err="1">
                <a:solidFill>
                  <a:schemeClr val="bg2">
                    <a:lumMod val="50000"/>
                  </a:schemeClr>
                </a:solidFill>
              </a:rPr>
              <a:t>ЧЕТыре</a:t>
            </a:r>
            <a:r>
              <a:rPr lang="ru-RU" sz="2600" dirty="0">
                <a:solidFill>
                  <a:schemeClr val="bg2">
                    <a:lumMod val="50000"/>
                  </a:schemeClr>
                </a:solidFill>
              </a:rPr>
              <a:t>».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marL="0" indent="0">
              <a:buNone/>
            </a:pPr>
            <a:r>
              <a:rPr lang="ru-RU" sz="2800" dirty="0">
                <a:solidFill>
                  <a:schemeClr val="bg2">
                    <a:lumMod val="50000"/>
                  </a:schemeClr>
                </a:solidFill>
              </a:rPr>
              <a:t>А теперь посмотри, как нужно правильно записывать размер такта и читать:</a:t>
            </a:r>
          </a:p>
          <a:p>
            <a:pPr marL="0" indent="0">
              <a:buNone/>
            </a:pPr>
            <a:r>
              <a:rPr lang="ru-RU" sz="2800" dirty="0">
                <a:solidFill>
                  <a:schemeClr val="bg2">
                    <a:lumMod val="50000"/>
                  </a:schemeClr>
                </a:solidFill>
              </a:rPr>
              <a:t>2 -  две</a:t>
            </a:r>
          </a:p>
          <a:p>
            <a:pPr marL="0" indent="0">
              <a:buNone/>
            </a:pPr>
            <a:r>
              <a:rPr lang="ru-RU" sz="2800" dirty="0">
                <a:solidFill>
                  <a:schemeClr val="bg2">
                    <a:lumMod val="50000"/>
                  </a:schemeClr>
                </a:solidFill>
              </a:rPr>
              <a:t>4 -  четверти</a:t>
            </a:r>
          </a:p>
          <a:p>
            <a:pPr marL="0" indent="0">
              <a:buNone/>
            </a:pPr>
            <a:r>
              <a:rPr lang="ru-RU" sz="2800" dirty="0">
                <a:solidFill>
                  <a:schemeClr val="bg2">
                    <a:lumMod val="50000"/>
                  </a:schemeClr>
                </a:solidFill>
              </a:rPr>
              <a:t>Это значит, что считать нужно до двух, и на каждый счет приходится одна четверть.</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16632"/>
            <a:ext cx="8229600" cy="158006"/>
          </a:xfrm>
        </p:spPr>
        <p:txBody>
          <a:bodyPr>
            <a:normAutofit fontScale="90000"/>
          </a:bodyPr>
          <a:lstStyle/>
          <a:p>
            <a:endParaRPr lang="ru-RU" dirty="0"/>
          </a:p>
        </p:txBody>
      </p:sp>
      <p:sp>
        <p:nvSpPr>
          <p:cNvPr id="3" name="Содержимое 2"/>
          <p:cNvSpPr>
            <a:spLocks noGrp="1"/>
          </p:cNvSpPr>
          <p:nvPr>
            <p:ph idx="1"/>
          </p:nvPr>
        </p:nvSpPr>
        <p:spPr>
          <a:xfrm>
            <a:off x="457200" y="476672"/>
            <a:ext cx="8229600" cy="5649491"/>
          </a:xfrm>
        </p:spPr>
        <p:txBody>
          <a:bodyPr>
            <a:normAutofit/>
          </a:bodyPr>
          <a:lstStyle/>
          <a:p>
            <a:r>
              <a:rPr lang="ru-RU" sz="2800" dirty="0">
                <a:solidFill>
                  <a:srgbClr val="2D0D24"/>
                </a:solidFill>
              </a:rPr>
              <a:t>Рояль имеет большее быстродействие, чем вертикальное фортепиано (напр., спинет, пианино), благодаря механизму репетиции. Он позволяет пианисту повторять ноту, при неполном отпускании клавиши. Вертикальный вариант механики фортепиано требует полного возврата клавиши для повторного действия молоточка.</a:t>
            </a:r>
          </a:p>
          <a:p>
            <a:r>
              <a:rPr lang="ru-RU" sz="2800" dirty="0">
                <a:solidFill>
                  <a:srgbClr val="2D0D24"/>
                </a:solidFill>
              </a:rPr>
              <a:t>Самое большое фортепиано - концертный рояль </a:t>
            </a:r>
            <a:r>
              <a:rPr lang="ru-RU" sz="2800" dirty="0" err="1">
                <a:solidFill>
                  <a:srgbClr val="2D0D24"/>
                </a:solidFill>
              </a:rPr>
              <a:t>Challen</a:t>
            </a:r>
            <a:r>
              <a:rPr lang="ru-RU" sz="2800" dirty="0">
                <a:solidFill>
                  <a:srgbClr val="2D0D24"/>
                </a:solidFill>
              </a:rPr>
              <a:t>. Он имеет 3,3 метра в длину, суммарное натяжение струн более 30 тонн и массу</a:t>
            </a:r>
          </a:p>
          <a:p>
            <a:pPr marL="0" indent="0">
              <a:buNone/>
            </a:pPr>
            <a:r>
              <a:rPr lang="ru-RU" sz="2800" dirty="0">
                <a:solidFill>
                  <a:srgbClr val="2D0D24"/>
                </a:solidFill>
              </a:rPr>
              <a:t>     более тонны!</a:t>
            </a:r>
          </a:p>
          <a:p>
            <a:endParaRPr lang="ru-RU"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D9622-3CD8-419D-9551-9B730AE744AC}"/>
              </a:ext>
            </a:extLst>
          </p:cNvPr>
          <p:cNvSpPr>
            <a:spLocks noGrp="1"/>
          </p:cNvSpPr>
          <p:nvPr>
            <p:ph type="title"/>
          </p:nvPr>
        </p:nvSpPr>
        <p:spPr>
          <a:xfrm flipV="1">
            <a:off x="457200" y="188640"/>
            <a:ext cx="8229600" cy="85998"/>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612F082A-7511-410F-B2DF-818C7545DB41}"/>
              </a:ext>
            </a:extLst>
          </p:cNvPr>
          <p:cNvSpPr>
            <a:spLocks noGrp="1"/>
          </p:cNvSpPr>
          <p:nvPr>
            <p:ph idx="1"/>
          </p:nvPr>
        </p:nvSpPr>
        <p:spPr>
          <a:xfrm>
            <a:off x="457200" y="274638"/>
            <a:ext cx="8229600" cy="5851525"/>
          </a:xfrm>
        </p:spPr>
        <p:txBody>
          <a:bodyPr>
            <a:normAutofit/>
          </a:bodyPr>
          <a:lstStyle/>
          <a:p>
            <a:pPr marL="0" indent="0">
              <a:buNone/>
            </a:pPr>
            <a:r>
              <a:rPr lang="ru-RU" sz="2800" dirty="0">
                <a:solidFill>
                  <a:schemeClr val="bg2">
                    <a:lumMod val="50000"/>
                  </a:schemeClr>
                </a:solidFill>
              </a:rPr>
              <a:t>Итак, размер такта «две четверти» - двухкомнатная квартира,  в этом такте два счета. «Три четверти» - трехкомнатная (три счета), «четыре четверти» – четырехкомнатная (четыре счета). </a:t>
            </a:r>
          </a:p>
          <a:p>
            <a:pPr marL="0" indent="0">
              <a:buNone/>
            </a:pPr>
            <a:r>
              <a:rPr lang="ru-RU" sz="2800" dirty="0">
                <a:solidFill>
                  <a:schemeClr val="bg2">
                    <a:lumMod val="50000"/>
                  </a:schemeClr>
                </a:solidFill>
              </a:rPr>
              <a:t>Давай заглянем в одну из таких квартир. Начнем с «четырехкомнатной» (четырехдольный размер):</a:t>
            </a:r>
          </a:p>
          <a:p>
            <a:pPr marL="0" indent="0">
              <a:buNone/>
            </a:pPr>
            <a:endParaRPr lang="ru-RU" sz="2800" dirty="0">
              <a:solidFill>
                <a:schemeClr val="bg2">
                  <a:lumMod val="50000"/>
                </a:schemeClr>
              </a:solidFill>
            </a:endParaRPr>
          </a:p>
          <a:p>
            <a:pPr marL="0" indent="0">
              <a:buNone/>
            </a:pPr>
            <a:endParaRPr lang="ru-RU" dirty="0"/>
          </a:p>
          <a:p>
            <a:pPr marL="0" indent="0">
              <a:buNone/>
            </a:pPr>
            <a:endParaRPr lang="ru-RU" dirty="0"/>
          </a:p>
        </p:txBody>
      </p:sp>
      <p:pic>
        <p:nvPicPr>
          <p:cNvPr id="4" name="Рисунок 3">
            <a:extLst>
              <a:ext uri="{FF2B5EF4-FFF2-40B4-BE49-F238E27FC236}">
                <a16:creationId xmlns:a16="http://schemas.microsoft.com/office/drawing/2014/main" id="{FB20A177-C01E-4F39-8DBD-41DC3AD90EB1}"/>
              </a:ext>
            </a:extLst>
          </p:cNvPr>
          <p:cNvPicPr>
            <a:picLocks noChangeAspect="1"/>
          </p:cNvPicPr>
          <p:nvPr/>
        </p:nvPicPr>
        <p:blipFill>
          <a:blip r:embed="rId2"/>
          <a:stretch>
            <a:fillRect/>
          </a:stretch>
        </p:blipFill>
        <p:spPr>
          <a:xfrm>
            <a:off x="1763688" y="3232902"/>
            <a:ext cx="2493480" cy="1591194"/>
          </a:xfrm>
          <a:prstGeom prst="rect">
            <a:avLst/>
          </a:prstGeom>
        </p:spPr>
      </p:pic>
    </p:spTree>
    <p:extLst>
      <p:ext uri="{BB962C8B-B14F-4D97-AF65-F5344CB8AC3E}">
        <p14:creationId xmlns:p14="http://schemas.microsoft.com/office/powerpoint/2010/main" val="2899707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0E0F41-5855-4878-BDE7-134EB727BF3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777926A0-3D8C-4985-A4D3-99A2BC328F9F}"/>
              </a:ext>
            </a:extLst>
          </p:cNvPr>
          <p:cNvSpPr>
            <a:spLocks noGrp="1"/>
          </p:cNvSpPr>
          <p:nvPr>
            <p:ph idx="1"/>
          </p:nvPr>
        </p:nvSpPr>
        <p:spPr>
          <a:xfrm>
            <a:off x="457200" y="1052736"/>
            <a:ext cx="8229600" cy="5073427"/>
          </a:xfrm>
        </p:spPr>
        <p:txBody>
          <a:bodyPr>
            <a:normAutofit/>
          </a:bodyPr>
          <a:lstStyle/>
          <a:p>
            <a:pPr marL="0" indent="0">
              <a:buNone/>
            </a:pPr>
            <a:r>
              <a:rPr lang="ru-RU" sz="2800" dirty="0">
                <a:solidFill>
                  <a:schemeClr val="bg2">
                    <a:lumMod val="50000"/>
                  </a:schemeClr>
                </a:solidFill>
              </a:rPr>
              <a:t>В первой «комнате» (счет «раз») живет «мама» - четверть. Нужно сыграть одну клавишу и держать ее на счет «раз». Во второй комнате живут «двойняшки» - восьмушки: на счет «два» «протопают» две нотки (нужно успеть нажать клавишу два раза). А половинка - «бабушка» займет сразу две «комнаты» - счета: счет «три» и «четыре» будет звучать одна нота.</a:t>
            </a:r>
          </a:p>
          <a:p>
            <a:pPr marL="0" indent="0">
              <a:buNone/>
            </a:pPr>
            <a:r>
              <a:rPr lang="ru-RU" sz="2800" dirty="0">
                <a:solidFill>
                  <a:schemeClr val="bg2">
                    <a:lumMod val="50000"/>
                  </a:schemeClr>
                </a:solidFill>
              </a:rPr>
              <a:t>Чтобы удобнее было играть восьмушки –</a:t>
            </a:r>
          </a:p>
          <a:p>
            <a:pPr marL="0" indent="0">
              <a:buNone/>
            </a:pPr>
            <a:r>
              <a:rPr lang="ru-RU" sz="2800" dirty="0">
                <a:solidFill>
                  <a:schemeClr val="bg2">
                    <a:lumMod val="50000"/>
                  </a:schemeClr>
                </a:solidFill>
              </a:rPr>
              <a:t> добавь к счету букву «-и»: </a:t>
            </a:r>
          </a:p>
          <a:p>
            <a:pPr marL="0" indent="0">
              <a:buNone/>
            </a:pPr>
            <a:r>
              <a:rPr lang="ru-RU" sz="2800" dirty="0">
                <a:solidFill>
                  <a:schemeClr val="bg2">
                    <a:lumMod val="50000"/>
                  </a:schemeClr>
                </a:solidFill>
              </a:rPr>
              <a:t>«раз-и», «два –и».</a:t>
            </a:r>
          </a:p>
          <a:p>
            <a:endParaRPr lang="ru-RU" dirty="0"/>
          </a:p>
        </p:txBody>
      </p:sp>
    </p:spTree>
    <p:extLst>
      <p:ext uri="{BB962C8B-B14F-4D97-AF65-F5344CB8AC3E}">
        <p14:creationId xmlns:p14="http://schemas.microsoft.com/office/powerpoint/2010/main" val="10125530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BDF689-BFB7-4E8D-8F97-04C31887F90F}"/>
              </a:ext>
            </a:extLst>
          </p:cNvPr>
          <p:cNvSpPr>
            <a:spLocks noGrp="1"/>
          </p:cNvSpPr>
          <p:nvPr>
            <p:ph type="title"/>
          </p:nvPr>
        </p:nvSpPr>
        <p:spPr>
          <a:xfrm>
            <a:off x="457200" y="274638"/>
            <a:ext cx="8229600" cy="346050"/>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BA0DE991-31F2-4884-BF7A-2EB7433DE60E}"/>
              </a:ext>
            </a:extLst>
          </p:cNvPr>
          <p:cNvSpPr>
            <a:spLocks noGrp="1"/>
          </p:cNvSpPr>
          <p:nvPr>
            <p:ph idx="1"/>
          </p:nvPr>
        </p:nvSpPr>
        <p:spPr>
          <a:xfrm>
            <a:off x="457200" y="404664"/>
            <a:ext cx="8229600" cy="5721499"/>
          </a:xfrm>
        </p:spPr>
        <p:txBody>
          <a:bodyPr/>
          <a:lstStyle/>
          <a:p>
            <a:pPr marL="0" indent="0">
              <a:buNone/>
            </a:pPr>
            <a:r>
              <a:rPr lang="ru-RU" sz="2800" dirty="0">
                <a:solidFill>
                  <a:schemeClr val="bg2">
                    <a:lumMod val="50000"/>
                  </a:schemeClr>
                </a:solidFill>
              </a:rPr>
              <a:t>Посмотри: в следующем примере весь такт займет целая нота. Она настолько большая, что ей понадобится целых четыре счета – «комнаты».</a:t>
            </a:r>
          </a:p>
          <a:p>
            <a:endParaRPr lang="ru-RU" dirty="0"/>
          </a:p>
          <a:p>
            <a:endParaRPr lang="ru-RU" dirty="0"/>
          </a:p>
          <a:p>
            <a:endParaRPr lang="ru-RU" dirty="0"/>
          </a:p>
          <a:p>
            <a:endParaRPr lang="ru-RU" dirty="0"/>
          </a:p>
          <a:p>
            <a:endParaRPr lang="ru-RU" dirty="0"/>
          </a:p>
          <a:p>
            <a:pPr marL="0" indent="0">
              <a:buNone/>
            </a:pPr>
            <a:r>
              <a:rPr lang="ru-RU" sz="2800" dirty="0">
                <a:solidFill>
                  <a:schemeClr val="bg2">
                    <a:lumMod val="50000"/>
                  </a:schemeClr>
                </a:solidFill>
              </a:rPr>
              <a:t>А теперь считай, используя букву «и».</a:t>
            </a:r>
          </a:p>
        </p:txBody>
      </p:sp>
      <p:pic>
        <p:nvPicPr>
          <p:cNvPr id="4" name="Рисунок 3">
            <a:extLst>
              <a:ext uri="{FF2B5EF4-FFF2-40B4-BE49-F238E27FC236}">
                <a16:creationId xmlns:a16="http://schemas.microsoft.com/office/drawing/2014/main" id="{6CA4DA78-ED09-438A-AE95-9203A2BC6E2B}"/>
              </a:ext>
            </a:extLst>
          </p:cNvPr>
          <p:cNvPicPr>
            <a:picLocks noChangeAspect="1"/>
          </p:cNvPicPr>
          <p:nvPr/>
        </p:nvPicPr>
        <p:blipFill>
          <a:blip r:embed="rId2"/>
          <a:stretch>
            <a:fillRect/>
          </a:stretch>
        </p:blipFill>
        <p:spPr>
          <a:xfrm>
            <a:off x="1259632" y="1988840"/>
            <a:ext cx="2837760" cy="2627267"/>
          </a:xfrm>
          <a:prstGeom prst="rect">
            <a:avLst/>
          </a:prstGeom>
        </p:spPr>
      </p:pic>
    </p:spTree>
    <p:extLst>
      <p:ext uri="{BB962C8B-B14F-4D97-AF65-F5344CB8AC3E}">
        <p14:creationId xmlns:p14="http://schemas.microsoft.com/office/powerpoint/2010/main" val="35435647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A45D3A-4064-4986-8066-419B7D50A7FA}"/>
              </a:ext>
            </a:extLst>
          </p:cNvPr>
          <p:cNvSpPr>
            <a:spLocks noGrp="1"/>
          </p:cNvSpPr>
          <p:nvPr>
            <p:ph type="title"/>
          </p:nvPr>
        </p:nvSpPr>
        <p:spPr>
          <a:xfrm>
            <a:off x="457200" y="274638"/>
            <a:ext cx="8229600" cy="457199"/>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C635A3D6-EFD0-4875-BDAA-16784AFC3556}"/>
              </a:ext>
            </a:extLst>
          </p:cNvPr>
          <p:cNvSpPr>
            <a:spLocks noGrp="1"/>
          </p:cNvSpPr>
          <p:nvPr>
            <p:ph idx="1"/>
          </p:nvPr>
        </p:nvSpPr>
        <p:spPr>
          <a:xfrm>
            <a:off x="457200" y="731838"/>
            <a:ext cx="8229600" cy="5394326"/>
          </a:xfrm>
        </p:spPr>
        <p:txBody>
          <a:bodyPr/>
          <a:lstStyle/>
          <a:p>
            <a:pPr marL="0" indent="0">
              <a:buNone/>
            </a:pPr>
            <a:r>
              <a:rPr lang="ru-RU" sz="2800" dirty="0">
                <a:solidFill>
                  <a:schemeClr val="bg2">
                    <a:lumMod val="50000"/>
                  </a:schemeClr>
                </a:solidFill>
              </a:rPr>
              <a:t>А в следующих примерах попробуй разместить длительности по «комнатам» самостоятельно.</a:t>
            </a:r>
          </a:p>
          <a:p>
            <a:pPr marL="0" indent="0">
              <a:buNone/>
            </a:pPr>
            <a:endParaRPr lang="ru-RU" sz="2800" dirty="0"/>
          </a:p>
          <a:p>
            <a:endParaRPr lang="ru-RU" dirty="0"/>
          </a:p>
        </p:txBody>
      </p:sp>
      <p:pic>
        <p:nvPicPr>
          <p:cNvPr id="4" name="Рисунок 3">
            <a:extLst>
              <a:ext uri="{FF2B5EF4-FFF2-40B4-BE49-F238E27FC236}">
                <a16:creationId xmlns:a16="http://schemas.microsoft.com/office/drawing/2014/main" id="{48B1CAC0-E76B-4D1E-8E60-D891536E7058}"/>
              </a:ext>
            </a:extLst>
          </p:cNvPr>
          <p:cNvPicPr>
            <a:picLocks noChangeAspect="1"/>
          </p:cNvPicPr>
          <p:nvPr/>
        </p:nvPicPr>
        <p:blipFill>
          <a:blip r:embed="rId2"/>
          <a:stretch>
            <a:fillRect/>
          </a:stretch>
        </p:blipFill>
        <p:spPr>
          <a:xfrm>
            <a:off x="1043607" y="1988840"/>
            <a:ext cx="3228459" cy="2276100"/>
          </a:xfrm>
          <a:prstGeom prst="rect">
            <a:avLst/>
          </a:prstGeom>
        </p:spPr>
      </p:pic>
      <p:pic>
        <p:nvPicPr>
          <p:cNvPr id="5" name="Рисунок 4">
            <a:extLst>
              <a:ext uri="{FF2B5EF4-FFF2-40B4-BE49-F238E27FC236}">
                <a16:creationId xmlns:a16="http://schemas.microsoft.com/office/drawing/2014/main" id="{F823F5A1-4E46-4FDE-B625-B51531C68CFA}"/>
              </a:ext>
            </a:extLst>
          </p:cNvPr>
          <p:cNvPicPr>
            <a:picLocks noChangeAspect="1"/>
          </p:cNvPicPr>
          <p:nvPr/>
        </p:nvPicPr>
        <p:blipFill>
          <a:blip r:embed="rId3"/>
          <a:stretch>
            <a:fillRect/>
          </a:stretch>
        </p:blipFill>
        <p:spPr>
          <a:xfrm>
            <a:off x="4871934" y="1988840"/>
            <a:ext cx="3520121" cy="2276100"/>
          </a:xfrm>
          <a:prstGeom prst="rect">
            <a:avLst/>
          </a:prstGeom>
        </p:spPr>
      </p:pic>
    </p:spTree>
    <p:extLst>
      <p:ext uri="{BB962C8B-B14F-4D97-AF65-F5344CB8AC3E}">
        <p14:creationId xmlns:p14="http://schemas.microsoft.com/office/powerpoint/2010/main" val="6745544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6655" y="260648"/>
            <a:ext cx="8229600" cy="1143000"/>
          </a:xfrm>
        </p:spPr>
        <p:txBody>
          <a:bodyPr>
            <a:normAutofit fontScale="90000"/>
          </a:bodyPr>
          <a:lstStyle/>
          <a:p>
            <a:r>
              <a:rPr lang="ru-RU" sz="3300" b="1" dirty="0">
                <a:solidFill>
                  <a:schemeClr val="bg2">
                    <a:lumMod val="50000"/>
                  </a:schemeClr>
                </a:solidFill>
              </a:rPr>
              <a:t>Нотная грамота. </a:t>
            </a:r>
            <a:br>
              <a:rPr lang="ru-RU" dirty="0"/>
            </a:br>
            <a:endParaRPr lang="ru-RU" dirty="0"/>
          </a:p>
        </p:txBody>
      </p:sp>
      <p:sp>
        <p:nvSpPr>
          <p:cNvPr id="3" name="Содержимое 2"/>
          <p:cNvSpPr>
            <a:spLocks noGrp="1"/>
          </p:cNvSpPr>
          <p:nvPr>
            <p:ph idx="1"/>
          </p:nvPr>
        </p:nvSpPr>
        <p:spPr>
          <a:xfrm>
            <a:off x="457200" y="836712"/>
            <a:ext cx="8229600" cy="5289451"/>
          </a:xfrm>
        </p:spPr>
        <p:txBody>
          <a:bodyPr>
            <a:normAutofit fontScale="77500" lnSpcReduction="20000"/>
          </a:bodyPr>
          <a:lstStyle/>
          <a:p>
            <a:pPr marL="0" indent="0">
              <a:buNone/>
            </a:pPr>
            <a:r>
              <a:rPr lang="ru-RU" sz="3300" b="1" dirty="0">
                <a:solidFill>
                  <a:schemeClr val="bg2">
                    <a:lumMod val="50000"/>
                  </a:schemeClr>
                </a:solidFill>
              </a:rPr>
              <a:t>Расстояние от одной клавиши до другой такого же названия, но другой высоты, называется </a:t>
            </a:r>
            <a:r>
              <a:rPr lang="ru-RU" sz="3300" b="1" u="sng" dirty="0">
                <a:solidFill>
                  <a:schemeClr val="bg2">
                    <a:lumMod val="50000"/>
                  </a:schemeClr>
                </a:solidFill>
              </a:rPr>
              <a:t>ОКТАВОЙ.</a:t>
            </a:r>
            <a:r>
              <a:rPr lang="ru-RU" sz="3300" dirty="0">
                <a:solidFill>
                  <a:schemeClr val="bg2">
                    <a:lumMod val="50000"/>
                  </a:schemeClr>
                </a:solidFill>
              </a:rPr>
              <a:t> Например, «До-до» - это октава, и «Ре – </a:t>
            </a:r>
            <a:r>
              <a:rPr lang="ru-RU" sz="3300" dirty="0" err="1">
                <a:solidFill>
                  <a:schemeClr val="bg2">
                    <a:lumMod val="50000"/>
                  </a:schemeClr>
                </a:solidFill>
              </a:rPr>
              <a:t>ре</a:t>
            </a:r>
            <a:r>
              <a:rPr lang="ru-RU" sz="3300" dirty="0">
                <a:solidFill>
                  <a:schemeClr val="bg2">
                    <a:lumMod val="50000"/>
                  </a:schemeClr>
                </a:solidFill>
              </a:rPr>
              <a:t>» - октава, и «</a:t>
            </a:r>
            <a:r>
              <a:rPr lang="ru-RU" sz="3300" dirty="0" err="1">
                <a:solidFill>
                  <a:schemeClr val="bg2">
                    <a:lumMod val="50000"/>
                  </a:schemeClr>
                </a:solidFill>
              </a:rPr>
              <a:t>Фа#</a:t>
            </a:r>
            <a:r>
              <a:rPr lang="ru-RU" sz="3300" dirty="0">
                <a:solidFill>
                  <a:schemeClr val="bg2">
                    <a:lumMod val="50000"/>
                  </a:schemeClr>
                </a:solidFill>
              </a:rPr>
              <a:t> - </a:t>
            </a:r>
            <a:r>
              <a:rPr lang="ru-RU" sz="3300" dirty="0" err="1">
                <a:solidFill>
                  <a:schemeClr val="bg2">
                    <a:lumMod val="50000"/>
                  </a:schemeClr>
                </a:solidFill>
              </a:rPr>
              <a:t>фа#</a:t>
            </a:r>
            <a:r>
              <a:rPr lang="ru-RU" sz="3300" dirty="0">
                <a:solidFill>
                  <a:schemeClr val="bg2">
                    <a:lumMod val="50000"/>
                  </a:schemeClr>
                </a:solidFill>
              </a:rPr>
              <a:t>» - тоже октава.</a:t>
            </a:r>
          </a:p>
          <a:p>
            <a:pPr marL="0" indent="0">
              <a:buNone/>
            </a:pPr>
            <a:r>
              <a:rPr lang="ru-RU" sz="3300" b="1" dirty="0">
                <a:solidFill>
                  <a:schemeClr val="bg2">
                    <a:lumMod val="50000"/>
                  </a:schemeClr>
                </a:solidFill>
              </a:rPr>
              <a:t>Октавы «До –</a:t>
            </a:r>
            <a:r>
              <a:rPr lang="ru-RU" sz="3300" b="1" dirty="0" err="1">
                <a:solidFill>
                  <a:schemeClr val="bg2">
                    <a:lumMod val="50000"/>
                  </a:schemeClr>
                </a:solidFill>
              </a:rPr>
              <a:t>до</a:t>
            </a:r>
            <a:r>
              <a:rPr lang="ru-RU" sz="3300" b="1" dirty="0">
                <a:solidFill>
                  <a:schemeClr val="bg2">
                    <a:lumMod val="50000"/>
                  </a:schemeClr>
                </a:solidFill>
              </a:rPr>
              <a:t>» имеют название.</a:t>
            </a:r>
            <a:r>
              <a:rPr lang="ru-RU" sz="3300" dirty="0">
                <a:solidFill>
                  <a:schemeClr val="bg2">
                    <a:lumMod val="50000"/>
                  </a:schemeClr>
                </a:solidFill>
              </a:rPr>
              <a:t> В середине клавиатуры расположена первая октава. Вверх от нее идут вторая, третья и четвертые октавы.</a:t>
            </a:r>
          </a:p>
          <a:p>
            <a:pPr marL="0" indent="0">
              <a:buNone/>
            </a:pPr>
            <a:r>
              <a:rPr lang="ru-RU" sz="3300" dirty="0">
                <a:solidFill>
                  <a:schemeClr val="bg2">
                    <a:lumMod val="50000"/>
                  </a:schemeClr>
                </a:solidFill>
              </a:rPr>
              <a:t>Снова вернемся в первую октаву. Теперь от нее идем вниз. Там расположены малая, большая, контроктава и </a:t>
            </a:r>
            <a:r>
              <a:rPr lang="ru-RU" sz="3300" dirty="0" err="1">
                <a:solidFill>
                  <a:schemeClr val="bg2">
                    <a:lumMod val="50000"/>
                  </a:schemeClr>
                </a:solidFill>
              </a:rPr>
              <a:t>субконтроктава</a:t>
            </a:r>
            <a:r>
              <a:rPr lang="ru-RU" sz="3300" dirty="0">
                <a:solidFill>
                  <a:schemeClr val="bg2">
                    <a:lumMod val="50000"/>
                  </a:schemeClr>
                </a:solidFill>
              </a:rPr>
              <a:t>.  Причем обрати внимание на то, что </a:t>
            </a:r>
            <a:r>
              <a:rPr lang="ru-RU" sz="3300" dirty="0" err="1">
                <a:solidFill>
                  <a:schemeClr val="bg2">
                    <a:lumMod val="50000"/>
                  </a:schemeClr>
                </a:solidFill>
              </a:rPr>
              <a:t>субконтроктава</a:t>
            </a:r>
            <a:r>
              <a:rPr lang="ru-RU" sz="3300" dirty="0">
                <a:solidFill>
                  <a:schemeClr val="bg2">
                    <a:lumMod val="50000"/>
                  </a:schemeClr>
                </a:solidFill>
              </a:rPr>
              <a:t> неполная: там всего несколько звуков.</a:t>
            </a:r>
          </a:p>
          <a:p>
            <a:pPr marL="0" indent="0">
              <a:buNone/>
            </a:pPr>
            <a:r>
              <a:rPr lang="ru-RU" sz="3300" dirty="0">
                <a:solidFill>
                  <a:schemeClr val="bg2">
                    <a:lumMod val="50000"/>
                  </a:schemeClr>
                </a:solidFill>
              </a:rPr>
              <a:t>Таким образом получается, что в первой, второй, третьей и четвертой октаве расположены </a:t>
            </a:r>
          </a:p>
          <a:p>
            <a:pPr marL="0" indent="0">
              <a:buNone/>
            </a:pPr>
            <a:r>
              <a:rPr lang="ru-RU" sz="3300" dirty="0">
                <a:solidFill>
                  <a:schemeClr val="bg2">
                    <a:lumMod val="50000"/>
                  </a:schemeClr>
                </a:solidFill>
              </a:rPr>
              <a:t>высокие ноты, а в малой, большой, контроктаве и </a:t>
            </a:r>
          </a:p>
          <a:p>
            <a:pPr marL="0" indent="0">
              <a:buNone/>
            </a:pPr>
            <a:r>
              <a:rPr lang="ru-RU" sz="3300" dirty="0" err="1">
                <a:solidFill>
                  <a:schemeClr val="bg2">
                    <a:lumMod val="50000"/>
                  </a:schemeClr>
                </a:solidFill>
              </a:rPr>
              <a:t>субконтроктаве</a:t>
            </a:r>
            <a:r>
              <a:rPr lang="ru-RU" sz="3300" dirty="0">
                <a:solidFill>
                  <a:schemeClr val="bg2">
                    <a:lumMod val="50000"/>
                  </a:schemeClr>
                </a:solidFill>
              </a:rPr>
              <a:t> – низкие.</a:t>
            </a:r>
          </a:p>
          <a:p>
            <a:endParaRPr lang="ru-RU"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lstStyle/>
          <a:p>
            <a:r>
              <a:rPr lang="ru-RU" dirty="0"/>
              <a:t> </a:t>
            </a:r>
            <a:r>
              <a:rPr lang="ru-RU" sz="3000" b="1" dirty="0">
                <a:solidFill>
                  <a:schemeClr val="bg2">
                    <a:lumMod val="50000"/>
                  </a:schemeClr>
                </a:solidFill>
              </a:rPr>
              <a:t>Нотная запись</a:t>
            </a:r>
            <a:r>
              <a:rPr lang="ru-RU" sz="3000" b="1" dirty="0"/>
              <a:t>.</a:t>
            </a:r>
            <a:endParaRPr lang="ru-RU" sz="3000" dirty="0"/>
          </a:p>
        </p:txBody>
      </p:sp>
      <p:sp>
        <p:nvSpPr>
          <p:cNvPr id="3" name="Содержимое 2"/>
          <p:cNvSpPr>
            <a:spLocks noGrp="1"/>
          </p:cNvSpPr>
          <p:nvPr>
            <p:ph idx="1"/>
          </p:nvPr>
        </p:nvSpPr>
        <p:spPr/>
        <p:txBody>
          <a:bodyPr/>
          <a:lstStyle/>
          <a:p>
            <a:pPr marL="0" indent="0">
              <a:buNone/>
            </a:pPr>
            <a:r>
              <a:rPr lang="ru-RU" sz="2800" dirty="0">
                <a:solidFill>
                  <a:schemeClr val="bg2">
                    <a:lumMod val="50000"/>
                  </a:schemeClr>
                </a:solidFill>
              </a:rPr>
              <a:t>Ноты записываются на пяти линейках. Посчитай сам. </a:t>
            </a:r>
          </a:p>
          <a:p>
            <a:pPr marL="0" indent="0">
              <a:buNone/>
            </a:pPr>
            <a:r>
              <a:rPr lang="ru-RU" sz="2800" b="1" dirty="0">
                <a:solidFill>
                  <a:schemeClr val="bg2">
                    <a:lumMod val="50000"/>
                  </a:schemeClr>
                </a:solidFill>
              </a:rPr>
              <a:t>Считать нужно снизу-вверх, а не наоборот!</a:t>
            </a:r>
            <a:endParaRPr lang="ru-RU" sz="2800" dirty="0">
              <a:solidFill>
                <a:schemeClr val="bg2">
                  <a:lumMod val="50000"/>
                </a:schemeClr>
              </a:solidFill>
            </a:endParaRP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1619672" y="3257550"/>
            <a:ext cx="4025461" cy="200025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243408"/>
            <a:ext cx="8229600" cy="518046"/>
          </a:xfrm>
        </p:spPr>
        <p:txBody>
          <a:bodyPr>
            <a:normAutofit fontScale="90000"/>
          </a:bodyPr>
          <a:lstStyle/>
          <a:p>
            <a:endParaRPr lang="ru-RU" dirty="0"/>
          </a:p>
        </p:txBody>
      </p:sp>
      <p:sp>
        <p:nvSpPr>
          <p:cNvPr id="3" name="Содержимое 2"/>
          <p:cNvSpPr>
            <a:spLocks noGrp="1"/>
          </p:cNvSpPr>
          <p:nvPr>
            <p:ph idx="1"/>
          </p:nvPr>
        </p:nvSpPr>
        <p:spPr>
          <a:xfrm>
            <a:off x="500034" y="620688"/>
            <a:ext cx="8229600" cy="4594262"/>
          </a:xfrm>
        </p:spPr>
        <p:txBody>
          <a:bodyPr/>
          <a:lstStyle/>
          <a:p>
            <a:pPr marL="0" indent="0">
              <a:buNone/>
            </a:pPr>
            <a:r>
              <a:rPr lang="ru-RU" sz="2800" dirty="0">
                <a:solidFill>
                  <a:schemeClr val="bg2">
                    <a:lumMod val="50000"/>
                  </a:schemeClr>
                </a:solidFill>
              </a:rPr>
              <a:t>Эти пять линеек называются </a:t>
            </a:r>
            <a:r>
              <a:rPr lang="ru-RU" sz="2800" b="1" dirty="0">
                <a:solidFill>
                  <a:schemeClr val="bg2">
                    <a:lumMod val="50000"/>
                  </a:schemeClr>
                </a:solidFill>
              </a:rPr>
              <a:t>«НОТОНОСЦЕМ»</a:t>
            </a:r>
            <a:r>
              <a:rPr lang="ru-RU" sz="2800" dirty="0">
                <a:solidFill>
                  <a:schemeClr val="bg2">
                    <a:lumMod val="50000"/>
                  </a:schemeClr>
                </a:solidFill>
              </a:rPr>
              <a:t>, потому что он НОТЫ НОСИТ. А ещё их называют </a:t>
            </a:r>
            <a:r>
              <a:rPr lang="ru-RU" sz="2800" b="1" dirty="0">
                <a:solidFill>
                  <a:schemeClr val="bg2">
                    <a:lumMod val="50000"/>
                  </a:schemeClr>
                </a:solidFill>
              </a:rPr>
              <a:t>«НОТНЫМ СТАНОМ»</a:t>
            </a:r>
            <a:r>
              <a:rPr lang="ru-RU" sz="2800" dirty="0">
                <a:solidFill>
                  <a:schemeClr val="bg2">
                    <a:lumMod val="50000"/>
                  </a:schemeClr>
                </a:solidFill>
              </a:rPr>
              <a:t>, страной нот.  </a:t>
            </a:r>
          </a:p>
          <a:p>
            <a:pPr marL="0" indent="0">
              <a:buNone/>
            </a:pPr>
            <a:r>
              <a:rPr lang="ru-RU" sz="2800" dirty="0">
                <a:solidFill>
                  <a:schemeClr val="bg2">
                    <a:lumMod val="50000"/>
                  </a:schemeClr>
                </a:solidFill>
              </a:rPr>
              <a:t>Ноты записываются кружочками, который могут располагаться на линейках, между линеек, под линейками, над линейками. </a:t>
            </a: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414366" y="3398553"/>
            <a:ext cx="8296682" cy="1093882"/>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0"/>
            <a:ext cx="8229600" cy="274638"/>
          </a:xfrm>
        </p:spPr>
        <p:txBody>
          <a:bodyPr>
            <a:normAutofit fontScale="90000"/>
          </a:bodyPr>
          <a:lstStyle/>
          <a:p>
            <a:endParaRPr lang="ru-RU" dirty="0"/>
          </a:p>
        </p:txBody>
      </p:sp>
      <p:sp>
        <p:nvSpPr>
          <p:cNvPr id="3" name="Содержимое 2"/>
          <p:cNvSpPr>
            <a:spLocks noGrp="1"/>
          </p:cNvSpPr>
          <p:nvPr>
            <p:ph idx="1"/>
          </p:nvPr>
        </p:nvSpPr>
        <p:spPr>
          <a:xfrm>
            <a:off x="500034" y="620688"/>
            <a:ext cx="8229600" cy="4665700"/>
          </a:xfrm>
        </p:spPr>
        <p:txBody>
          <a:bodyPr>
            <a:normAutofit/>
          </a:bodyPr>
          <a:lstStyle/>
          <a:p>
            <a:pPr marL="0" indent="0">
              <a:buNone/>
            </a:pPr>
            <a:r>
              <a:rPr lang="ru-RU" sz="2800" dirty="0">
                <a:solidFill>
                  <a:schemeClr val="bg2">
                    <a:lumMod val="50000"/>
                  </a:schemeClr>
                </a:solidFill>
              </a:rPr>
              <a:t>Мы расположили ноты. Но пока трудно сказать, какие это ноты, в какой октаве они «живут». Чтоб разгадать этот секрет, нам нужен ключ. Так вот, ноты первой, второй, третьей и четвертой октавы открывает скрипичный ключ. Второе его название – ключ «Соль», потому что его завиток обвивается вокруг второй линейки, на которой пишется нота «Соль» первой октавы! </a:t>
            </a: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rcRect l="10869" t="15591" r="28261" b="12944"/>
          <a:stretch>
            <a:fillRect/>
          </a:stretch>
        </p:blipFill>
        <p:spPr>
          <a:xfrm>
            <a:off x="899592" y="4308486"/>
            <a:ext cx="2000264" cy="1928826"/>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2034"/>
          </a:xfrm>
        </p:spPr>
        <p:txBody>
          <a:bodyPr>
            <a:normAutofit fontScale="90000"/>
          </a:bodyPr>
          <a:lstStyle/>
          <a:p>
            <a:endParaRPr lang="ru-RU" dirty="0"/>
          </a:p>
        </p:txBody>
      </p:sp>
      <p:sp>
        <p:nvSpPr>
          <p:cNvPr id="3" name="Содержимое 2"/>
          <p:cNvSpPr>
            <a:spLocks noGrp="1"/>
          </p:cNvSpPr>
          <p:nvPr>
            <p:ph idx="1"/>
          </p:nvPr>
        </p:nvSpPr>
        <p:spPr>
          <a:xfrm>
            <a:off x="457200" y="476672"/>
            <a:ext cx="8229600" cy="5649491"/>
          </a:xfrm>
        </p:spPr>
        <p:txBody>
          <a:bodyPr>
            <a:normAutofit lnSpcReduction="10000"/>
          </a:bodyPr>
          <a:lstStyle/>
          <a:p>
            <a:pPr marL="0" indent="0">
              <a:buNone/>
            </a:pPr>
            <a:r>
              <a:rPr lang="ru-RU" sz="2800" dirty="0">
                <a:solidFill>
                  <a:schemeClr val="bg2">
                    <a:lumMod val="50000"/>
                  </a:schemeClr>
                </a:solidFill>
              </a:rPr>
              <a:t>Теперь мы знаем где записывается нота «соль». И можем догадаться где записываются остальные ноты. Посмотри на клавиатуру: чуть выше от «Соль» расположена нота «Ля». И на нотоносце она располагается чуть выше, между второй и третьей линейкой. Ещё выше, на третьей – «Си», а следующая за ней, между третьей и четвертой – «До» 2-й октавы.</a:t>
            </a:r>
          </a:p>
          <a:p>
            <a:pPr marL="0" indent="0">
              <a:buNone/>
            </a:pPr>
            <a:r>
              <a:rPr lang="ru-RU" sz="2800" dirty="0">
                <a:solidFill>
                  <a:schemeClr val="bg2">
                    <a:lumMod val="50000"/>
                  </a:schemeClr>
                </a:solidFill>
              </a:rPr>
              <a:t>Теперь пойдем вниз по нотоносцу: «Фа», «Ми», «Ре» и… все линейки закончились. Что же делать дальше? Для ноты «До» 1-й октавы мы линейку нарисуем сами, поэтому эта линейка</a:t>
            </a:r>
          </a:p>
          <a:p>
            <a:pPr marL="0" indent="0">
              <a:buNone/>
            </a:pPr>
            <a:r>
              <a:rPr lang="ru-RU" sz="2800" dirty="0">
                <a:solidFill>
                  <a:schemeClr val="bg2">
                    <a:lumMod val="50000"/>
                  </a:schemeClr>
                </a:solidFill>
              </a:rPr>
              <a:t> будет называться «добавочной». </a:t>
            </a:r>
          </a:p>
          <a:p>
            <a:pPr marL="0" indent="0">
              <a:buNone/>
            </a:pPr>
            <a:endParaRPr lang="ru-RU" sz="2800" dirty="0">
              <a:solidFill>
                <a:schemeClr val="bg2">
                  <a:lumMod val="50000"/>
                </a:schemeClr>
              </a:solidFill>
            </a:endParaRPr>
          </a:p>
          <a:p>
            <a:endParaRPr lang="ru-RU"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2034"/>
          </a:xfrm>
        </p:spPr>
        <p:txBody>
          <a:bodyPr>
            <a:normAutofit fontScale="90000"/>
          </a:bodyPr>
          <a:lstStyle/>
          <a:p>
            <a:endParaRPr lang="ru-RU" dirty="0"/>
          </a:p>
        </p:txBody>
      </p:sp>
      <p:sp>
        <p:nvSpPr>
          <p:cNvPr id="3" name="Содержимое 2"/>
          <p:cNvSpPr>
            <a:spLocks noGrp="1"/>
          </p:cNvSpPr>
          <p:nvPr>
            <p:ph idx="1"/>
          </p:nvPr>
        </p:nvSpPr>
        <p:spPr>
          <a:xfrm>
            <a:off x="457200" y="476672"/>
            <a:ext cx="8229600" cy="5649491"/>
          </a:xfrm>
        </p:spPr>
        <p:txBody>
          <a:bodyPr>
            <a:normAutofit fontScale="62500" lnSpcReduction="20000"/>
          </a:bodyPr>
          <a:lstStyle/>
          <a:p>
            <a:pPr marL="0" indent="0">
              <a:buNone/>
            </a:pPr>
            <a:r>
              <a:rPr lang="ru-RU" sz="4000" dirty="0">
                <a:solidFill>
                  <a:schemeClr val="bg2">
                    <a:lumMod val="50000"/>
                  </a:schemeClr>
                </a:solidFill>
              </a:rPr>
              <a:t>А вот и забавный стишок, который поможет тебе правильно запомнить расположение нот </a:t>
            </a:r>
            <a:r>
              <a:rPr lang="ru-RU" sz="4000" b="1" u="sng" dirty="0">
                <a:solidFill>
                  <a:schemeClr val="bg2">
                    <a:lumMod val="50000"/>
                  </a:schemeClr>
                </a:solidFill>
              </a:rPr>
              <a:t>первой октавы.</a:t>
            </a:r>
            <a:r>
              <a:rPr lang="ru-RU" sz="4000" u="sng" dirty="0">
                <a:solidFill>
                  <a:schemeClr val="bg2">
                    <a:lumMod val="50000"/>
                  </a:schemeClr>
                </a:solidFill>
              </a:rPr>
              <a:t> </a:t>
            </a:r>
          </a:p>
          <a:p>
            <a:pPr marL="0" indent="0">
              <a:buNone/>
            </a:pPr>
            <a:endParaRPr lang="ru-RU" sz="4000" dirty="0">
              <a:solidFill>
                <a:schemeClr val="bg2">
                  <a:lumMod val="50000"/>
                </a:schemeClr>
              </a:solidFill>
            </a:endParaRPr>
          </a:p>
          <a:p>
            <a:pPr marL="0" indent="0">
              <a:buNone/>
            </a:pPr>
            <a:r>
              <a:rPr lang="ru-RU" b="1" i="1" dirty="0">
                <a:solidFill>
                  <a:schemeClr val="bg2">
                    <a:lumMod val="50000"/>
                  </a:schemeClr>
                </a:solidFill>
              </a:rPr>
              <a:t>Есть у каждой нотки дом!</a:t>
            </a:r>
          </a:p>
          <a:p>
            <a:pPr marL="0" indent="0">
              <a:buNone/>
            </a:pPr>
            <a:r>
              <a:rPr lang="ru-RU" b="1" i="1" dirty="0">
                <a:solidFill>
                  <a:schemeClr val="bg2">
                    <a:lumMod val="50000"/>
                  </a:schemeClr>
                </a:solidFill>
              </a:rPr>
              <a:t>- Где живешь ты, нотка «До»?</a:t>
            </a:r>
          </a:p>
          <a:p>
            <a:pPr marL="0" indent="0">
              <a:buNone/>
            </a:pPr>
            <a:r>
              <a:rPr lang="ru-RU" b="1" i="1" dirty="0">
                <a:solidFill>
                  <a:schemeClr val="bg2">
                    <a:lumMod val="50000"/>
                  </a:schemeClr>
                </a:solidFill>
              </a:rPr>
              <a:t>- Здесь, на маленькой скамейке,</a:t>
            </a:r>
          </a:p>
          <a:p>
            <a:pPr marL="0" indent="0">
              <a:buNone/>
            </a:pPr>
            <a:r>
              <a:rPr lang="ru-RU" b="1" i="1" dirty="0">
                <a:solidFill>
                  <a:schemeClr val="bg2">
                    <a:lumMod val="50000"/>
                  </a:schemeClr>
                </a:solidFill>
              </a:rPr>
              <a:t>На добавочной линейке!</a:t>
            </a:r>
          </a:p>
          <a:p>
            <a:pPr marL="0" indent="0">
              <a:buNone/>
            </a:pPr>
            <a:endParaRPr lang="ru-RU" dirty="0">
              <a:solidFill>
                <a:schemeClr val="bg2">
                  <a:lumMod val="50000"/>
                </a:schemeClr>
              </a:solidFill>
            </a:endParaRPr>
          </a:p>
          <a:p>
            <a:pPr marL="0" indent="0">
              <a:buNone/>
            </a:pPr>
            <a:r>
              <a:rPr lang="ru-RU" b="1" i="1" dirty="0">
                <a:solidFill>
                  <a:schemeClr val="bg2">
                    <a:lumMod val="50000"/>
                  </a:schemeClr>
                </a:solidFill>
              </a:rPr>
              <a:t>«Ре» сидит в подвале крепко</a:t>
            </a:r>
          </a:p>
          <a:p>
            <a:pPr marL="0" indent="0">
              <a:buNone/>
            </a:pPr>
            <a:r>
              <a:rPr lang="ru-RU" b="1" i="1" dirty="0">
                <a:solidFill>
                  <a:schemeClr val="bg2">
                    <a:lumMod val="50000"/>
                  </a:schemeClr>
                </a:solidFill>
              </a:rPr>
              <a:t>Словно жёлтенькая репка!</a:t>
            </a:r>
          </a:p>
          <a:p>
            <a:pPr marL="0" indent="0">
              <a:buNone/>
            </a:pPr>
            <a:r>
              <a:rPr lang="ru-RU" dirty="0">
                <a:solidFill>
                  <a:schemeClr val="bg2">
                    <a:lumMod val="50000"/>
                  </a:schemeClr>
                </a:solidFill>
              </a:rPr>
              <a:t> </a:t>
            </a:r>
          </a:p>
          <a:p>
            <a:pPr marL="0" indent="0">
              <a:buNone/>
            </a:pPr>
            <a:r>
              <a:rPr lang="ru-RU" b="1" i="1" dirty="0">
                <a:solidFill>
                  <a:schemeClr val="bg2">
                    <a:lumMod val="50000"/>
                  </a:schemeClr>
                </a:solidFill>
              </a:rPr>
              <a:t>А на первой – посмотри! -</a:t>
            </a:r>
          </a:p>
          <a:p>
            <a:pPr marL="0" indent="0">
              <a:buNone/>
            </a:pPr>
            <a:r>
              <a:rPr lang="ru-RU" b="1" i="1" dirty="0">
                <a:solidFill>
                  <a:schemeClr val="bg2">
                    <a:lumMod val="50000"/>
                  </a:schemeClr>
                </a:solidFill>
              </a:rPr>
              <a:t>Поселилась нотка «Ми»!</a:t>
            </a:r>
          </a:p>
          <a:p>
            <a:pPr marL="0" indent="0">
              <a:buNone/>
            </a:pPr>
            <a:r>
              <a:rPr lang="ru-RU" b="1" i="1" dirty="0">
                <a:solidFill>
                  <a:schemeClr val="bg2">
                    <a:lumMod val="50000"/>
                  </a:schemeClr>
                </a:solidFill>
              </a:rPr>
              <a:t> </a:t>
            </a:r>
          </a:p>
          <a:p>
            <a:pPr marL="0" indent="0">
              <a:buNone/>
            </a:pPr>
            <a:r>
              <a:rPr lang="ru-RU" b="1" i="1" dirty="0">
                <a:solidFill>
                  <a:schemeClr val="bg2">
                    <a:lumMod val="50000"/>
                  </a:schemeClr>
                </a:solidFill>
              </a:rPr>
              <a:t>Между первой и второй – «Фа»,</a:t>
            </a:r>
          </a:p>
          <a:p>
            <a:pPr marL="0" indent="0">
              <a:buNone/>
            </a:pPr>
            <a:r>
              <a:rPr lang="ru-RU" b="1" i="1" dirty="0">
                <a:solidFill>
                  <a:schemeClr val="bg2">
                    <a:lumMod val="50000"/>
                  </a:schemeClr>
                </a:solidFill>
              </a:rPr>
              <a:t>Висит как </a:t>
            </a:r>
            <a:r>
              <a:rPr lang="ru-RU" b="1" i="1" dirty="0" err="1">
                <a:solidFill>
                  <a:schemeClr val="bg2">
                    <a:lumMod val="50000"/>
                  </a:schemeClr>
                </a:solidFill>
              </a:rPr>
              <a:t>ФАртук</a:t>
            </a:r>
            <a:r>
              <a:rPr lang="ru-RU" b="1" i="1" dirty="0">
                <a:solidFill>
                  <a:schemeClr val="bg2">
                    <a:lumMod val="50000"/>
                  </a:schemeClr>
                </a:solidFill>
              </a:rPr>
              <a:t> мой!</a:t>
            </a:r>
          </a:p>
          <a:p>
            <a:pPr marL="0" indent="0">
              <a:buNone/>
            </a:pPr>
            <a:endParaRPr lang="ru-RU" sz="2800" dirty="0">
              <a:solidFill>
                <a:schemeClr val="bg2">
                  <a:lumMod val="50000"/>
                </a:schemeClr>
              </a:solidFill>
            </a:endParaRPr>
          </a:p>
          <a:p>
            <a:pPr marL="0" indent="0">
              <a:buNone/>
            </a:pPr>
            <a:r>
              <a:rPr lang="ru-RU" sz="2800" dirty="0">
                <a:solidFill>
                  <a:schemeClr val="bg2">
                    <a:lumMod val="50000"/>
                  </a:schemeClr>
                </a:solidFill>
              </a:rPr>
              <a:t> </a:t>
            </a:r>
          </a:p>
          <a:p>
            <a:endParaRPr lang="ru-RU" dirty="0"/>
          </a:p>
          <a:p>
            <a:endParaRPr lang="ru-RU" dirty="0"/>
          </a:p>
        </p:txBody>
      </p:sp>
      <p:pic>
        <p:nvPicPr>
          <p:cNvPr id="7" name="Рисунок 6">
            <a:extLst>
              <a:ext uri="{FF2B5EF4-FFF2-40B4-BE49-F238E27FC236}">
                <a16:creationId xmlns:a16="http://schemas.microsoft.com/office/drawing/2014/main" id="{30C474E6-FE2D-4332-89BD-01876F4A9BD3}"/>
              </a:ext>
            </a:extLst>
          </p:cNvPr>
          <p:cNvPicPr>
            <a:picLocks noChangeAspect="1"/>
          </p:cNvPicPr>
          <p:nvPr/>
        </p:nvPicPr>
        <p:blipFill>
          <a:blip r:embed="rId2"/>
          <a:stretch>
            <a:fillRect/>
          </a:stretch>
        </p:blipFill>
        <p:spPr>
          <a:xfrm>
            <a:off x="4469663" y="1412777"/>
            <a:ext cx="4346326" cy="295232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018"/>
          </a:xfrm>
        </p:spPr>
        <p:txBody>
          <a:bodyPr>
            <a:normAutofit fontScale="90000"/>
          </a:bodyPr>
          <a:lstStyle/>
          <a:p>
            <a:endParaRPr lang="ru-RU" dirty="0"/>
          </a:p>
        </p:txBody>
      </p:sp>
      <p:sp>
        <p:nvSpPr>
          <p:cNvPr id="3" name="Содержимое 2"/>
          <p:cNvSpPr>
            <a:spLocks noGrp="1"/>
          </p:cNvSpPr>
          <p:nvPr>
            <p:ph idx="1"/>
          </p:nvPr>
        </p:nvSpPr>
        <p:spPr>
          <a:xfrm>
            <a:off x="457200" y="750714"/>
            <a:ext cx="8229600" cy="5375449"/>
          </a:xfrm>
        </p:spPr>
        <p:txBody>
          <a:bodyPr>
            <a:normAutofit fontScale="70000" lnSpcReduction="20000"/>
          </a:bodyPr>
          <a:lstStyle/>
          <a:p>
            <a:r>
              <a:rPr lang="ru-RU" sz="4000" dirty="0">
                <a:solidFill>
                  <a:srgbClr val="2D0D24"/>
                </a:solidFill>
              </a:rPr>
              <a:t>Длина концертного рояля </a:t>
            </a:r>
            <a:r>
              <a:rPr lang="ru-RU" sz="4000" dirty="0" err="1">
                <a:solidFill>
                  <a:srgbClr val="2D0D24"/>
                </a:solidFill>
              </a:rPr>
              <a:t>Bosendorfer</a:t>
            </a:r>
            <a:r>
              <a:rPr lang="ru-RU" sz="4000" dirty="0">
                <a:solidFill>
                  <a:srgbClr val="2D0D24"/>
                </a:solidFill>
              </a:rPr>
              <a:t> </a:t>
            </a:r>
            <a:r>
              <a:rPr lang="ru-RU" sz="4000" dirty="0" err="1">
                <a:solidFill>
                  <a:srgbClr val="2D0D24"/>
                </a:solidFill>
              </a:rPr>
              <a:t>Imperial</a:t>
            </a:r>
            <a:r>
              <a:rPr lang="ru-RU" sz="4000" dirty="0">
                <a:solidFill>
                  <a:srgbClr val="2D0D24"/>
                </a:solidFill>
              </a:rPr>
              <a:t> - без малого 3 метра, его клавиатура имеет дополнительные 9 клавиш в басах, нижняя из которых - "до" - на октаву ниже "до" контроктавы. Концертные рояли чуть меньшего размера этой же фирмы имеют четыре дополнительных клавиши в басах, нижняя - "фа" </a:t>
            </a:r>
            <a:r>
              <a:rPr lang="ru-RU" sz="4000" dirty="0" err="1">
                <a:solidFill>
                  <a:srgbClr val="2D0D24"/>
                </a:solidFill>
              </a:rPr>
              <a:t>субконтроктавы</a:t>
            </a:r>
            <a:r>
              <a:rPr lang="ru-RU" sz="4000" dirty="0">
                <a:solidFill>
                  <a:srgbClr val="2D0D24"/>
                </a:solidFill>
              </a:rPr>
              <a:t>.</a:t>
            </a:r>
          </a:p>
          <a:p>
            <a:r>
              <a:rPr lang="ru-RU" sz="4000" dirty="0" err="1">
                <a:solidFill>
                  <a:srgbClr val="2D0D24"/>
                </a:solidFill>
              </a:rPr>
              <a:t>Paul</a:t>
            </a:r>
            <a:r>
              <a:rPr lang="ru-RU" sz="4000" dirty="0">
                <a:solidFill>
                  <a:srgbClr val="2D0D24"/>
                </a:solidFill>
              </a:rPr>
              <a:t> </a:t>
            </a:r>
            <a:r>
              <a:rPr lang="ru-RU" sz="4000" dirty="0" err="1">
                <a:solidFill>
                  <a:srgbClr val="2D0D24"/>
                </a:solidFill>
              </a:rPr>
              <a:t>Janko</a:t>
            </a:r>
            <a:r>
              <a:rPr lang="ru-RU" sz="4000" dirty="0">
                <a:solidFill>
                  <a:srgbClr val="2D0D24"/>
                </a:solidFill>
              </a:rPr>
              <a:t> (Австрия) сконструировал шести ярусную клавиатуру - на ней проще играть быстрые пассажи и арпеджио, чем на обычной клавиатуре.</a:t>
            </a:r>
          </a:p>
          <a:p>
            <a:r>
              <a:rPr lang="ru-RU" sz="4000" dirty="0">
                <a:solidFill>
                  <a:srgbClr val="2D0D24"/>
                </a:solidFill>
              </a:rPr>
              <a:t>Исследования, проведенные в Германии, показали, что мозг пианистов обладает</a:t>
            </a:r>
          </a:p>
          <a:p>
            <a:pPr marL="0" indent="0">
              <a:buNone/>
            </a:pPr>
            <a:r>
              <a:rPr lang="ru-RU" sz="4000" dirty="0">
                <a:solidFill>
                  <a:srgbClr val="2D0D24"/>
                </a:solidFill>
              </a:rPr>
              <a:t>    большей производительностью.</a:t>
            </a:r>
          </a:p>
          <a:p>
            <a:endParaRPr lang="ru-RU"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12776"/>
            <a:ext cx="8229600" cy="275233"/>
          </a:xfrm>
        </p:spPr>
        <p:txBody>
          <a:bodyPr>
            <a:normAutofit fontScale="90000"/>
          </a:bodyPr>
          <a:lstStyle/>
          <a:p>
            <a:pPr algn="l"/>
            <a:r>
              <a:rPr lang="ru-RU" dirty="0"/>
              <a:t> </a:t>
            </a:r>
            <a:r>
              <a:rPr lang="ru-RU" sz="3100" dirty="0">
                <a:solidFill>
                  <a:schemeClr val="bg2">
                    <a:lumMod val="50000"/>
                  </a:schemeClr>
                </a:solidFill>
              </a:rPr>
              <a:t>А теперь попробуй нарисовать скрипичный ключ самостоятельно. Сначала – вне нотоносца, а потом постарайся разместить его на нотном стане.</a:t>
            </a:r>
            <a:br>
              <a:rPr lang="ru-RU" sz="3100" dirty="0">
                <a:solidFill>
                  <a:schemeClr val="bg2">
                    <a:lumMod val="50000"/>
                  </a:schemeClr>
                </a:solidFill>
              </a:rPr>
            </a:br>
            <a:br>
              <a:rPr lang="ru-RU" sz="3100" dirty="0">
                <a:solidFill>
                  <a:schemeClr val="bg2">
                    <a:lumMod val="50000"/>
                  </a:schemeClr>
                </a:solidFill>
              </a:rPr>
            </a:br>
            <a:br>
              <a:rPr lang="ru-RU" sz="3100" dirty="0">
                <a:solidFill>
                  <a:schemeClr val="bg2">
                    <a:lumMod val="50000"/>
                  </a:schemeClr>
                </a:solidFill>
              </a:rPr>
            </a:br>
            <a:endParaRPr lang="ru-RU" sz="3100" dirty="0">
              <a:solidFill>
                <a:schemeClr val="bg2">
                  <a:lumMod val="50000"/>
                </a:schemeClr>
              </a:solidFill>
            </a:endParaRPr>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1746124"/>
            <a:ext cx="3312368" cy="2651764"/>
          </a:xfrm>
          <a:prstGeom prst="rect">
            <a:avLst/>
          </a:prstGeom>
          <a:noFill/>
          <a:ln>
            <a:noFill/>
          </a:ln>
        </p:spPr>
      </p:pic>
      <p:pic>
        <p:nvPicPr>
          <p:cNvPr id="3" name="Рисунок 2">
            <a:extLst>
              <a:ext uri="{FF2B5EF4-FFF2-40B4-BE49-F238E27FC236}">
                <a16:creationId xmlns:a16="http://schemas.microsoft.com/office/drawing/2014/main" id="{9BE4CC91-AAC2-44C3-BB71-3FBCD51C4521}"/>
              </a:ext>
            </a:extLst>
          </p:cNvPr>
          <p:cNvPicPr>
            <a:picLocks noChangeAspect="1"/>
          </p:cNvPicPr>
          <p:nvPr/>
        </p:nvPicPr>
        <p:blipFill>
          <a:blip r:embed="rId3"/>
          <a:stretch>
            <a:fillRect/>
          </a:stretch>
        </p:blipFill>
        <p:spPr>
          <a:xfrm>
            <a:off x="251521" y="4678467"/>
            <a:ext cx="5688632" cy="1683961"/>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FC3918-867D-4915-A059-ED1891AE1061}"/>
              </a:ext>
            </a:extLst>
          </p:cNvPr>
          <p:cNvSpPr>
            <a:spLocks noGrp="1"/>
          </p:cNvSpPr>
          <p:nvPr>
            <p:ph type="title"/>
          </p:nvPr>
        </p:nvSpPr>
        <p:spPr>
          <a:xfrm>
            <a:off x="457200" y="731837"/>
            <a:ext cx="8229600" cy="608932"/>
          </a:xfrm>
        </p:spPr>
        <p:txBody>
          <a:bodyPr>
            <a:noAutofit/>
          </a:bodyPr>
          <a:lstStyle/>
          <a:p>
            <a:pPr algn="l"/>
            <a:r>
              <a:rPr lang="ru-RU" sz="2800" dirty="0">
                <a:solidFill>
                  <a:schemeClr val="bg2">
                    <a:lumMod val="50000"/>
                  </a:schemeClr>
                </a:solidFill>
              </a:rPr>
              <a:t>Получилось?</a:t>
            </a:r>
            <a:br>
              <a:rPr lang="ru-RU" sz="2800" dirty="0">
                <a:solidFill>
                  <a:schemeClr val="bg2">
                    <a:lumMod val="50000"/>
                  </a:schemeClr>
                </a:solidFill>
              </a:rPr>
            </a:br>
            <a:r>
              <a:rPr lang="ru-RU" sz="2800" dirty="0">
                <a:solidFill>
                  <a:schemeClr val="bg2">
                    <a:lumMod val="50000"/>
                  </a:schemeClr>
                </a:solidFill>
              </a:rPr>
              <a:t> Попробуй записать его вместе с нотами.</a:t>
            </a:r>
            <a:br>
              <a:rPr lang="ru-RU" sz="2800" dirty="0">
                <a:solidFill>
                  <a:schemeClr val="bg2">
                    <a:lumMod val="50000"/>
                  </a:schemeClr>
                </a:solidFill>
              </a:rPr>
            </a:br>
            <a:br>
              <a:rPr lang="ru-RU" sz="2800" dirty="0">
                <a:solidFill>
                  <a:schemeClr val="bg2">
                    <a:lumMod val="50000"/>
                  </a:schemeClr>
                </a:solidFill>
              </a:rPr>
            </a:br>
            <a:endParaRPr lang="ru-RU" sz="2800" dirty="0">
              <a:solidFill>
                <a:schemeClr val="bg2">
                  <a:lumMod val="50000"/>
                </a:schemeClr>
              </a:solidFill>
            </a:endParaRPr>
          </a:p>
        </p:txBody>
      </p:sp>
      <p:pic>
        <p:nvPicPr>
          <p:cNvPr id="4" name="Объект 3">
            <a:extLst>
              <a:ext uri="{FF2B5EF4-FFF2-40B4-BE49-F238E27FC236}">
                <a16:creationId xmlns:a16="http://schemas.microsoft.com/office/drawing/2014/main" id="{A5E02CAB-981B-435A-9C5E-0F811E22B4A1}"/>
              </a:ext>
            </a:extLst>
          </p:cNvPr>
          <p:cNvPicPr>
            <a:picLocks noGrp="1" noChangeAspect="1"/>
          </p:cNvPicPr>
          <p:nvPr>
            <p:ph idx="1"/>
          </p:nvPr>
        </p:nvPicPr>
        <p:blipFill>
          <a:blip r:embed="rId2"/>
          <a:stretch>
            <a:fillRect/>
          </a:stretch>
        </p:blipFill>
        <p:spPr>
          <a:xfrm>
            <a:off x="474825" y="1285356"/>
            <a:ext cx="6347151" cy="2084812"/>
          </a:xfrm>
          <a:prstGeom prst="rect">
            <a:avLst/>
          </a:prstGeom>
        </p:spPr>
      </p:pic>
      <p:pic>
        <p:nvPicPr>
          <p:cNvPr id="5" name="Рисунок 4">
            <a:extLst>
              <a:ext uri="{FF2B5EF4-FFF2-40B4-BE49-F238E27FC236}">
                <a16:creationId xmlns:a16="http://schemas.microsoft.com/office/drawing/2014/main" id="{1B7340A2-70F0-4501-8B36-AFDAA793FD61}"/>
              </a:ext>
            </a:extLst>
          </p:cNvPr>
          <p:cNvPicPr>
            <a:picLocks noChangeAspect="1"/>
          </p:cNvPicPr>
          <p:nvPr/>
        </p:nvPicPr>
        <p:blipFill>
          <a:blip r:embed="rId2"/>
          <a:stretch>
            <a:fillRect/>
          </a:stretch>
        </p:blipFill>
        <p:spPr>
          <a:xfrm>
            <a:off x="457200" y="2708920"/>
            <a:ext cx="6364776" cy="2139881"/>
          </a:xfrm>
          <a:prstGeom prst="rect">
            <a:avLst/>
          </a:prstGeom>
        </p:spPr>
      </p:pic>
    </p:spTree>
    <p:extLst>
      <p:ext uri="{BB962C8B-B14F-4D97-AF65-F5344CB8AC3E}">
        <p14:creationId xmlns:p14="http://schemas.microsoft.com/office/powerpoint/2010/main" val="14160178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74638"/>
            <a:ext cx="8229600" cy="5851525"/>
          </a:xfrm>
        </p:spPr>
        <p:txBody>
          <a:bodyPr/>
          <a:lstStyle/>
          <a:p>
            <a:pPr marL="0" indent="0">
              <a:buNone/>
            </a:pPr>
            <a:r>
              <a:rPr lang="ru-RU" sz="2800" dirty="0">
                <a:solidFill>
                  <a:schemeClr val="bg2">
                    <a:lumMod val="50000"/>
                  </a:schemeClr>
                </a:solidFill>
              </a:rPr>
              <a:t>А теперь самое время выучить песенку, играя по нотам! Так же, как и при исполнении длительностей, играть нужно скользящим 3 пальцем. Смотри только в ноты. Считать не нужно: ноты, записанные белыми кружочками, играй долго, а чёрными – коротко. </a:t>
            </a:r>
          </a:p>
          <a:p>
            <a:endParaRPr lang="ru-RU" dirty="0"/>
          </a:p>
        </p:txBody>
      </p:sp>
      <p:pic>
        <p:nvPicPr>
          <p:cNvPr id="4" name="Рисунок 3">
            <a:extLst>
              <a:ext uri="{FF2B5EF4-FFF2-40B4-BE49-F238E27FC236}">
                <a16:creationId xmlns:a16="http://schemas.microsoft.com/office/drawing/2014/main" id="{F0091CAE-0954-47AB-9E7B-1521887BA10A}"/>
              </a:ext>
            </a:extLst>
          </p:cNvPr>
          <p:cNvPicPr>
            <a:picLocks noChangeAspect="1"/>
          </p:cNvPicPr>
          <p:nvPr/>
        </p:nvPicPr>
        <p:blipFill>
          <a:blip r:embed="rId2"/>
          <a:stretch>
            <a:fillRect/>
          </a:stretch>
        </p:blipFill>
        <p:spPr>
          <a:xfrm>
            <a:off x="899592" y="3805613"/>
            <a:ext cx="7960461" cy="1279571"/>
          </a:xfrm>
          <a:prstGeom prst="rect">
            <a:avLst/>
          </a:prstGeom>
        </p:spPr>
      </p:pic>
      <p:pic>
        <p:nvPicPr>
          <p:cNvPr id="5" name="Рисунок 4">
            <a:extLst>
              <a:ext uri="{FF2B5EF4-FFF2-40B4-BE49-F238E27FC236}">
                <a16:creationId xmlns:a16="http://schemas.microsoft.com/office/drawing/2014/main" id="{99B632A6-B451-4400-A109-F8501D340A3F}"/>
              </a:ext>
            </a:extLst>
          </p:cNvPr>
          <p:cNvPicPr>
            <a:picLocks noChangeAspect="1"/>
          </p:cNvPicPr>
          <p:nvPr/>
        </p:nvPicPr>
        <p:blipFill>
          <a:blip r:embed="rId3"/>
          <a:stretch>
            <a:fillRect/>
          </a:stretch>
        </p:blipFill>
        <p:spPr>
          <a:xfrm>
            <a:off x="899592" y="5085184"/>
            <a:ext cx="7968809" cy="1322947"/>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rmAutofit fontScale="90000"/>
          </a:bodyPr>
          <a:lstStyle/>
          <a:p>
            <a:endParaRPr lang="ru-RU" dirty="0"/>
          </a:p>
        </p:txBody>
      </p:sp>
      <p:sp>
        <p:nvSpPr>
          <p:cNvPr id="3" name="Содержимое 2"/>
          <p:cNvSpPr>
            <a:spLocks noGrp="1"/>
          </p:cNvSpPr>
          <p:nvPr>
            <p:ph idx="1"/>
          </p:nvPr>
        </p:nvSpPr>
        <p:spPr>
          <a:xfrm>
            <a:off x="457200" y="548680"/>
            <a:ext cx="8229600" cy="5577483"/>
          </a:xfrm>
        </p:spPr>
        <p:txBody>
          <a:bodyPr/>
          <a:lstStyle/>
          <a:p>
            <a:pPr marL="0" indent="0">
              <a:buNone/>
            </a:pPr>
            <a:r>
              <a:rPr lang="ru-RU" sz="2600" dirty="0">
                <a:solidFill>
                  <a:schemeClr val="bg2">
                    <a:lumMod val="50000"/>
                  </a:schemeClr>
                </a:solidFill>
              </a:rPr>
              <a:t>А теперь посмотри внимательно еще раз: ноты, которые записаны ТОЛЬКО на линеечках идут на клавиатуре через одну клавишу. То же – когда ноты записаны только между линеек (включая ноту «Ре», которая, как ты помнишь, находится под первой линейкой). Это - «ПЕРЕПОЛЗАШКИ».</a:t>
            </a:r>
          </a:p>
          <a:p>
            <a:endParaRPr lang="ru-RU" dirty="0"/>
          </a:p>
        </p:txBody>
      </p:sp>
      <p:pic>
        <p:nvPicPr>
          <p:cNvPr id="4" name="Рисунок 3">
            <a:extLst>
              <a:ext uri="{FF2B5EF4-FFF2-40B4-BE49-F238E27FC236}">
                <a16:creationId xmlns:a16="http://schemas.microsoft.com/office/drawing/2014/main" id="{456B5FC2-A1F6-430B-9180-1E0911E77C35}"/>
              </a:ext>
            </a:extLst>
          </p:cNvPr>
          <p:cNvPicPr>
            <a:picLocks noChangeAspect="1"/>
          </p:cNvPicPr>
          <p:nvPr/>
        </p:nvPicPr>
        <p:blipFill>
          <a:blip r:embed="rId2"/>
          <a:stretch>
            <a:fillRect/>
          </a:stretch>
        </p:blipFill>
        <p:spPr>
          <a:xfrm>
            <a:off x="323528" y="3140968"/>
            <a:ext cx="6242845" cy="1030313"/>
          </a:xfrm>
          <a:prstGeom prst="rect">
            <a:avLst/>
          </a:prstGeom>
        </p:spPr>
      </p:pic>
      <p:pic>
        <p:nvPicPr>
          <p:cNvPr id="5" name="Рисунок 4">
            <a:extLst>
              <a:ext uri="{FF2B5EF4-FFF2-40B4-BE49-F238E27FC236}">
                <a16:creationId xmlns:a16="http://schemas.microsoft.com/office/drawing/2014/main" id="{16EC1861-C3FD-4588-83F3-BF020014F86D}"/>
              </a:ext>
            </a:extLst>
          </p:cNvPr>
          <p:cNvPicPr>
            <a:picLocks noChangeAspect="1"/>
          </p:cNvPicPr>
          <p:nvPr/>
        </p:nvPicPr>
        <p:blipFill>
          <a:blip r:embed="rId3"/>
          <a:stretch>
            <a:fillRect/>
          </a:stretch>
        </p:blipFill>
        <p:spPr>
          <a:xfrm>
            <a:off x="323527" y="4171281"/>
            <a:ext cx="6242845" cy="853514"/>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74638"/>
            <a:ext cx="8229600" cy="5851525"/>
          </a:xfrm>
        </p:spPr>
        <p:txBody>
          <a:bodyPr>
            <a:normAutofit fontScale="62500" lnSpcReduction="20000"/>
          </a:bodyPr>
          <a:lstStyle/>
          <a:p>
            <a:pPr marL="0" indent="0">
              <a:buNone/>
            </a:pPr>
            <a:r>
              <a:rPr lang="ru-RU" sz="3600" dirty="0">
                <a:solidFill>
                  <a:schemeClr val="bg2">
                    <a:lumMod val="50000"/>
                  </a:schemeClr>
                </a:solidFill>
              </a:rPr>
              <a:t>А если мы запишем ноты подряд, то есть и на линейках, и между линеек, то и на клавиатуре эти ноты будут появляться друг за другом, рядышком. Это – «ПРОБЕГАШКИ».</a:t>
            </a:r>
          </a:p>
          <a:p>
            <a:pPr marL="0" indent="0">
              <a:buNone/>
            </a:pPr>
            <a:endParaRPr lang="ru-RU" sz="3600" dirty="0">
              <a:solidFill>
                <a:schemeClr val="bg2">
                  <a:lumMod val="50000"/>
                </a:schemeClr>
              </a:solidFill>
            </a:endParaRPr>
          </a:p>
          <a:p>
            <a:pPr marL="0" indent="0">
              <a:buNone/>
            </a:pPr>
            <a:endParaRPr lang="ru-RU" sz="2800" dirty="0">
              <a:solidFill>
                <a:schemeClr val="bg2">
                  <a:lumMod val="50000"/>
                </a:schemeClr>
              </a:solidFill>
            </a:endParaRPr>
          </a:p>
          <a:p>
            <a:pPr marL="0" indent="0">
              <a:buNone/>
            </a:pPr>
            <a:endParaRPr lang="ru-RU" sz="2800" dirty="0">
              <a:solidFill>
                <a:schemeClr val="bg2">
                  <a:lumMod val="50000"/>
                </a:schemeClr>
              </a:solidFill>
            </a:endParaRPr>
          </a:p>
          <a:p>
            <a:pPr marL="0" indent="0">
              <a:buNone/>
            </a:pPr>
            <a:r>
              <a:rPr lang="ru-RU" sz="2800" dirty="0">
                <a:solidFill>
                  <a:schemeClr val="bg2">
                    <a:lumMod val="50000"/>
                  </a:schemeClr>
                </a:solidFill>
              </a:rPr>
              <a:t> </a:t>
            </a:r>
          </a:p>
          <a:p>
            <a:pPr marL="0" indent="0">
              <a:buNone/>
            </a:pPr>
            <a:endParaRPr lang="ru-RU" sz="2800" dirty="0">
              <a:solidFill>
                <a:schemeClr val="bg2">
                  <a:lumMod val="50000"/>
                </a:schemeClr>
              </a:solidFill>
            </a:endParaRPr>
          </a:p>
          <a:p>
            <a:pPr marL="0" indent="0">
              <a:buNone/>
            </a:pPr>
            <a:r>
              <a:rPr lang="ru-RU" sz="4000" dirty="0">
                <a:solidFill>
                  <a:schemeClr val="bg2">
                    <a:lumMod val="50000"/>
                  </a:schemeClr>
                </a:solidFill>
              </a:rPr>
              <a:t>Ну а если нота сидит на какой – то одной линейке или смотрит в одно «окошечко», то на клавиатуре нужно несколько раз нажать одну и ту же клавишу. Это – «ПОВТОРЯШКИ»: </a:t>
            </a:r>
          </a:p>
          <a:p>
            <a:pPr marL="0" indent="0">
              <a:buNone/>
            </a:pPr>
            <a:endParaRPr lang="ru-RU" sz="4000" dirty="0">
              <a:solidFill>
                <a:schemeClr val="bg2">
                  <a:lumMod val="50000"/>
                </a:schemeClr>
              </a:solidFill>
            </a:endParaRPr>
          </a:p>
          <a:p>
            <a:pPr marL="0" indent="0">
              <a:buNone/>
            </a:pPr>
            <a:endParaRPr lang="ru-RU" sz="2800" dirty="0">
              <a:solidFill>
                <a:schemeClr val="bg2">
                  <a:lumMod val="50000"/>
                </a:schemeClr>
              </a:solidFill>
            </a:endParaRPr>
          </a:p>
          <a:p>
            <a:pPr marL="0" indent="0">
              <a:buNone/>
            </a:pPr>
            <a:endParaRPr lang="ru-RU" sz="2800" dirty="0">
              <a:solidFill>
                <a:schemeClr val="bg2">
                  <a:lumMod val="50000"/>
                </a:schemeClr>
              </a:solidFill>
            </a:endParaRPr>
          </a:p>
          <a:p>
            <a:pPr marL="0" indent="0">
              <a:buNone/>
            </a:pPr>
            <a:endParaRPr lang="ru-RU" sz="2800" dirty="0">
              <a:solidFill>
                <a:schemeClr val="bg2">
                  <a:lumMod val="50000"/>
                </a:schemeClr>
              </a:solidFill>
            </a:endParaRPr>
          </a:p>
          <a:p>
            <a:pPr marL="0" indent="0">
              <a:buNone/>
            </a:pPr>
            <a:endParaRPr lang="ru-RU" sz="2800" dirty="0">
              <a:solidFill>
                <a:schemeClr val="bg2">
                  <a:lumMod val="50000"/>
                </a:schemeClr>
              </a:solidFill>
            </a:endParaRPr>
          </a:p>
          <a:p>
            <a:pPr marL="0" indent="0">
              <a:buNone/>
            </a:pPr>
            <a:r>
              <a:rPr lang="ru-RU" dirty="0">
                <a:solidFill>
                  <a:schemeClr val="bg2">
                    <a:lumMod val="50000"/>
                  </a:schemeClr>
                </a:solidFill>
              </a:rPr>
              <a:t> </a:t>
            </a:r>
          </a:p>
          <a:p>
            <a:endParaRPr lang="ru-RU" dirty="0"/>
          </a:p>
          <a:p>
            <a:endParaRPr lang="ru-RU" dirty="0"/>
          </a:p>
        </p:txBody>
      </p:sp>
      <p:pic>
        <p:nvPicPr>
          <p:cNvPr id="4" name="Рисунок 3">
            <a:extLst>
              <a:ext uri="{FF2B5EF4-FFF2-40B4-BE49-F238E27FC236}">
                <a16:creationId xmlns:a16="http://schemas.microsoft.com/office/drawing/2014/main" id="{7A6BDDAA-F892-40F2-8F0A-BEE2154FA1DA}"/>
              </a:ext>
            </a:extLst>
          </p:cNvPr>
          <p:cNvPicPr>
            <a:picLocks noChangeAspect="1"/>
          </p:cNvPicPr>
          <p:nvPr/>
        </p:nvPicPr>
        <p:blipFill>
          <a:blip r:embed="rId2"/>
          <a:stretch>
            <a:fillRect/>
          </a:stretch>
        </p:blipFill>
        <p:spPr>
          <a:xfrm>
            <a:off x="457200" y="1491154"/>
            <a:ext cx="6447868" cy="837467"/>
          </a:xfrm>
          <a:prstGeom prst="rect">
            <a:avLst/>
          </a:prstGeom>
        </p:spPr>
      </p:pic>
      <p:pic>
        <p:nvPicPr>
          <p:cNvPr id="9" name="Рисунок 8">
            <a:extLst>
              <a:ext uri="{FF2B5EF4-FFF2-40B4-BE49-F238E27FC236}">
                <a16:creationId xmlns:a16="http://schemas.microsoft.com/office/drawing/2014/main" id="{E260F199-1998-4131-B409-1AADFC84FB86}"/>
              </a:ext>
            </a:extLst>
          </p:cNvPr>
          <p:cNvPicPr>
            <a:picLocks noChangeAspect="1"/>
          </p:cNvPicPr>
          <p:nvPr/>
        </p:nvPicPr>
        <p:blipFill>
          <a:blip r:embed="rId3"/>
          <a:stretch>
            <a:fillRect/>
          </a:stretch>
        </p:blipFill>
        <p:spPr>
          <a:xfrm>
            <a:off x="457200" y="4077072"/>
            <a:ext cx="6242845" cy="658425"/>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764704"/>
            <a:ext cx="8229600" cy="5361459"/>
          </a:xfrm>
        </p:spPr>
        <p:txBody>
          <a:bodyPr>
            <a:normAutofit lnSpcReduction="10000"/>
          </a:bodyPr>
          <a:lstStyle/>
          <a:p>
            <a:pPr marL="0" indent="0">
              <a:buNone/>
            </a:pPr>
            <a:r>
              <a:rPr lang="ru-RU" sz="3000" dirty="0">
                <a:solidFill>
                  <a:schemeClr val="bg2">
                    <a:lumMod val="50000"/>
                  </a:schemeClr>
                </a:solidFill>
              </a:rPr>
              <a:t>Теперь ты знаешь где записываются ноты первой октавы, знаешь название ключа и размер такта. Попробуй сыграть следующие песенки из </a:t>
            </a:r>
            <a:r>
              <a:rPr lang="ru-RU" sz="3000" b="1" u="sng" dirty="0">
                <a:solidFill>
                  <a:schemeClr val="bg2">
                    <a:lumMod val="50000"/>
                  </a:schemeClr>
                </a:solidFill>
              </a:rPr>
              <a:t>Приложения </a:t>
            </a:r>
            <a:r>
              <a:rPr lang="ru-RU" sz="3000" dirty="0">
                <a:solidFill>
                  <a:schemeClr val="bg2">
                    <a:lumMod val="50000"/>
                  </a:schemeClr>
                </a:solidFill>
              </a:rPr>
              <a:t>по нотам 3 пальцем. Сначала – разбери как движутся ноты мелодии: отметь для себя места с «</a:t>
            </a:r>
            <a:r>
              <a:rPr lang="ru-RU" sz="3000" dirty="0" err="1">
                <a:solidFill>
                  <a:schemeClr val="bg2">
                    <a:lumMod val="50000"/>
                  </a:schemeClr>
                </a:solidFill>
              </a:rPr>
              <a:t>пробегашками</a:t>
            </a:r>
            <a:r>
              <a:rPr lang="ru-RU" sz="3000" dirty="0">
                <a:solidFill>
                  <a:schemeClr val="bg2">
                    <a:lumMod val="50000"/>
                  </a:schemeClr>
                </a:solidFill>
              </a:rPr>
              <a:t>», «</a:t>
            </a:r>
            <a:r>
              <a:rPr lang="ru-RU" sz="3000" dirty="0" err="1">
                <a:solidFill>
                  <a:schemeClr val="bg2">
                    <a:lumMod val="50000"/>
                  </a:schemeClr>
                </a:solidFill>
              </a:rPr>
              <a:t>повторяшками</a:t>
            </a:r>
            <a:r>
              <a:rPr lang="ru-RU" sz="3000" dirty="0">
                <a:solidFill>
                  <a:schemeClr val="bg2">
                    <a:lumMod val="50000"/>
                  </a:schemeClr>
                </a:solidFill>
              </a:rPr>
              <a:t>», «</a:t>
            </a:r>
            <a:r>
              <a:rPr lang="ru-RU" sz="3000" dirty="0" err="1">
                <a:solidFill>
                  <a:schemeClr val="bg2">
                    <a:lumMod val="50000"/>
                  </a:schemeClr>
                </a:solidFill>
              </a:rPr>
              <a:t>переползашками</a:t>
            </a:r>
            <a:r>
              <a:rPr lang="ru-RU" sz="3000" dirty="0">
                <a:solidFill>
                  <a:schemeClr val="bg2">
                    <a:lumMod val="50000"/>
                  </a:schemeClr>
                </a:solidFill>
              </a:rPr>
              <a:t>». Внимательно определи размер такта, рассмотри длительности, вспомни количество счетов в каждой. из них. При разборе старайся смотреть в ноты и считать вслух. Когда освоишь нотный текст более свободно – попробуй поиграть со словами.</a:t>
            </a:r>
          </a:p>
          <a:p>
            <a:pPr marL="0" indent="0">
              <a:buNone/>
            </a:pPr>
            <a:endParaRPr lang="ru-RU" dirty="0"/>
          </a:p>
          <a:p>
            <a:pPr marL="0" indent="0">
              <a:buNone/>
            </a:pPr>
            <a:endParaRPr lang="ru-RU"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456826-4C32-4F39-99B8-569AE67A496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16665BAE-7FE8-46E4-A435-372D5EFCFF79}"/>
              </a:ext>
            </a:extLst>
          </p:cNvPr>
          <p:cNvSpPr>
            <a:spLocks noGrp="1"/>
          </p:cNvSpPr>
          <p:nvPr>
            <p:ph idx="1"/>
          </p:nvPr>
        </p:nvSpPr>
        <p:spPr>
          <a:xfrm>
            <a:off x="457200" y="908720"/>
            <a:ext cx="8229600" cy="5217443"/>
          </a:xfrm>
        </p:spPr>
        <p:txBody>
          <a:bodyPr>
            <a:normAutofit/>
          </a:bodyPr>
          <a:lstStyle/>
          <a:p>
            <a:pPr marL="0" indent="0">
              <a:buNone/>
            </a:pPr>
            <a:r>
              <a:rPr lang="ru-RU" sz="2800" dirty="0">
                <a:solidFill>
                  <a:schemeClr val="bg2">
                    <a:lumMod val="50000"/>
                  </a:schemeClr>
                </a:solidFill>
              </a:rPr>
              <a:t>Разучи понравившееся больше всего песенки наизусть и устрой концерт для своих мамы и папы, дедушек и бабушек, братьев </a:t>
            </a:r>
            <a:r>
              <a:rPr lang="ru-RU" sz="2800">
                <a:solidFill>
                  <a:schemeClr val="bg2">
                    <a:lumMod val="50000"/>
                  </a:schemeClr>
                </a:solidFill>
              </a:rPr>
              <a:t>и сестер. </a:t>
            </a:r>
            <a:r>
              <a:rPr lang="ru-RU" sz="2800" dirty="0">
                <a:solidFill>
                  <a:schemeClr val="bg2">
                    <a:lumMod val="50000"/>
                  </a:schemeClr>
                </a:solidFill>
              </a:rPr>
              <a:t>Поделись своими впечатлениями от концерта, сделай фото на память. Ведь ты сделал первый шаг на пути к музыке! Впереди тебя ждет еще очень много интересного. Но об этом мы поговорим во </a:t>
            </a:r>
            <a:r>
              <a:rPr lang="en-US" sz="2800" dirty="0">
                <a:solidFill>
                  <a:schemeClr val="bg2">
                    <a:lumMod val="50000"/>
                  </a:schemeClr>
                </a:solidFill>
              </a:rPr>
              <a:t>II</a:t>
            </a:r>
            <a:r>
              <a:rPr lang="ru-RU" sz="2800" dirty="0">
                <a:solidFill>
                  <a:schemeClr val="bg2">
                    <a:lumMod val="50000"/>
                  </a:schemeClr>
                </a:solidFill>
              </a:rPr>
              <a:t> части нашего пособия. До встречи, дорогой друг!  </a:t>
            </a:r>
          </a:p>
          <a:p>
            <a:pPr marL="0" indent="0">
              <a:buNone/>
            </a:pPr>
            <a:endParaRPr lang="ru-RU" sz="2800" dirty="0">
              <a:solidFill>
                <a:schemeClr val="bg2">
                  <a:lumMod val="50000"/>
                </a:schemeClr>
              </a:solidFill>
            </a:endParaRPr>
          </a:p>
          <a:p>
            <a:pPr marL="0" indent="0">
              <a:buNone/>
            </a:pPr>
            <a:r>
              <a:rPr lang="ru-RU" sz="2800" dirty="0">
                <a:solidFill>
                  <a:schemeClr val="bg2">
                    <a:lumMod val="50000"/>
                  </a:schemeClr>
                </a:solidFill>
              </a:rPr>
              <a:t> </a:t>
            </a:r>
          </a:p>
        </p:txBody>
      </p:sp>
    </p:spTree>
    <p:extLst>
      <p:ext uri="{BB962C8B-B14F-4D97-AF65-F5344CB8AC3E}">
        <p14:creationId xmlns:p14="http://schemas.microsoft.com/office/powerpoint/2010/main" val="283895175"/>
      </p:ext>
    </p:extLst>
  </p:cSld>
  <p:clrMapOvr>
    <a:masterClrMapping/>
  </p:clrMapOvr>
</p:sld>
</file>

<file path=ppt/theme/theme1.xml><?xml version="1.0" encoding="utf-8"?>
<a:theme xmlns:a="http://schemas.openxmlformats.org/drawingml/2006/main" name="Тема Office">
  <a:themeElements>
    <a:clrScheme name="Другая 14">
      <a:dk1>
        <a:srgbClr val="B63CA7"/>
      </a:dk1>
      <a:lt1>
        <a:sysClr val="window" lastClr="FFFFFF"/>
      </a:lt1>
      <a:dk2>
        <a:srgbClr val="F20000"/>
      </a:dk2>
      <a:lt2>
        <a:srgbClr val="A83286"/>
      </a:lt2>
      <a:accent1>
        <a:srgbClr val="4EA5D8"/>
      </a:accent1>
      <a:accent2>
        <a:srgbClr val="005390"/>
      </a:accent2>
      <a:accent3>
        <a:srgbClr val="1B587C"/>
      </a:accent3>
      <a:accent4>
        <a:srgbClr val="4E8542"/>
      </a:accent4>
      <a:accent5>
        <a:srgbClr val="604878"/>
      </a:accent5>
      <a:accent6>
        <a:srgbClr val="656565"/>
      </a:accent6>
      <a:hlink>
        <a:srgbClr val="0070C0"/>
      </a:hlink>
      <a:folHlink>
        <a:srgbClr val="A5A5A5"/>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815</TotalTime>
  <Words>4104</Words>
  <Application>Microsoft Office PowerPoint</Application>
  <PresentationFormat>Экран (4:3)</PresentationFormat>
  <Paragraphs>262</Paragraphs>
  <Slides>96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96</vt:i4>
      </vt:variant>
    </vt:vector>
  </HeadingPairs>
  <TitlesOfParts>
    <vt:vector size="99" baseType="lpstr">
      <vt:lpstr>Arial</vt:lpstr>
      <vt:lpstr>Calibri</vt:lpstr>
      <vt:lpstr>Тема Office</vt:lpstr>
      <vt:lpstr>Азбука юного пианиста  Самоучитель игры на фортепиано для самых маленьких </vt:lpstr>
      <vt:lpstr>Презентация PowerPoint</vt:lpstr>
      <vt:lpstr>ИНТЕРЕСНЫЕ ФАКТЫ О ФОРТЕПИАНО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Знакомство с инструментом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Найди всех «Чижиков» на инструменте. </vt:lpstr>
      <vt:lpstr>Презентация PowerPoint</vt:lpstr>
      <vt:lpstr>Презентация PowerPoint</vt:lpstr>
      <vt:lpstr>Презентация PowerPoint</vt:lpstr>
      <vt:lpstr>Фортепианный квартет.</vt:lpstr>
      <vt:lpstr>Презентация PowerPoint</vt:lpstr>
      <vt:lpstr>              Упражнение «Домик»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 первую часть стихотворения попробуй размахивать мягкими, расслабленными («тряпичными»)     руками.   </vt:lpstr>
      <vt:lpstr>Презентация PowerPoint</vt:lpstr>
      <vt:lpstr>Презентация PowerPoint</vt:lpstr>
      <vt:lpstr>Презентация PowerPoint</vt:lpstr>
      <vt:lpstr> Все эти песенки ты можешь сначала выучить отдельно каждой рукой, а потом поделить мелодию между двумя руками.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 бемоль) – это знак понижения.   </vt:lpstr>
      <vt:lpstr>ДЛИТЕЛЬНОСТИ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Чередование длительность образуют ритмический рисунок.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Нотная грамота.  </vt:lpstr>
      <vt:lpstr> Нотная запись.</vt:lpstr>
      <vt:lpstr>Презентация PowerPoint</vt:lpstr>
      <vt:lpstr>Презентация PowerPoint</vt:lpstr>
      <vt:lpstr>Презентация PowerPoint</vt:lpstr>
      <vt:lpstr>Презентация PowerPoint</vt:lpstr>
      <vt:lpstr> А теперь попробуй нарисовать скрипичный ключ самостоятельно. Сначала – вне нотоносца, а потом постарайся разместить его на нотном стане.   </vt:lpstr>
      <vt:lpstr>Получилось?  Попробуй записать его вместе с нотами.  </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 Ловеленд  «Сонг»</dc:title>
  <dc:creator>User</dc:creator>
  <cp:lastModifiedBy>УДАЧНОГО  ДНЯ!</cp:lastModifiedBy>
  <cp:revision>210</cp:revision>
  <cp:lastPrinted>2019-01-14T06:50:05Z</cp:lastPrinted>
  <dcterms:created xsi:type="dcterms:W3CDTF">2014-05-14T12:41:11Z</dcterms:created>
  <dcterms:modified xsi:type="dcterms:W3CDTF">2019-01-14T08:51:42Z</dcterms:modified>
</cp:coreProperties>
</file>